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77"/>
  </p:notesMasterIdLst>
  <p:handoutMasterIdLst>
    <p:handoutMasterId r:id="rId78"/>
  </p:handoutMasterIdLst>
  <p:sldIdLst>
    <p:sldId id="256" r:id="rId3"/>
    <p:sldId id="460" r:id="rId4"/>
    <p:sldId id="459" r:id="rId5"/>
    <p:sldId id="258" r:id="rId6"/>
    <p:sldId id="410" r:id="rId7"/>
    <p:sldId id="406" r:id="rId8"/>
    <p:sldId id="367" r:id="rId9"/>
    <p:sldId id="407" r:id="rId10"/>
    <p:sldId id="527" r:id="rId11"/>
    <p:sldId id="457" r:id="rId12"/>
    <p:sldId id="369" r:id="rId13"/>
    <p:sldId id="512" r:id="rId14"/>
    <p:sldId id="513" r:id="rId15"/>
    <p:sldId id="516" r:id="rId16"/>
    <p:sldId id="518" r:id="rId17"/>
    <p:sldId id="515" r:id="rId18"/>
    <p:sldId id="514" r:id="rId19"/>
    <p:sldId id="474" r:id="rId20"/>
    <p:sldId id="519" r:id="rId21"/>
    <p:sldId id="552" r:id="rId22"/>
    <p:sldId id="553" r:id="rId23"/>
    <p:sldId id="465" r:id="rId24"/>
    <p:sldId id="554" r:id="rId25"/>
    <p:sldId id="557" r:id="rId26"/>
    <p:sldId id="558" r:id="rId27"/>
    <p:sldId id="559" r:id="rId28"/>
    <p:sldId id="560" r:id="rId29"/>
    <p:sldId id="556" r:id="rId30"/>
    <p:sldId id="466" r:id="rId31"/>
    <p:sldId id="524" r:id="rId32"/>
    <p:sldId id="526" r:id="rId33"/>
    <p:sldId id="538" r:id="rId34"/>
    <p:sldId id="468" r:id="rId35"/>
    <p:sldId id="469" r:id="rId36"/>
    <p:sldId id="509" r:id="rId37"/>
    <p:sldId id="539" r:id="rId38"/>
    <p:sldId id="420" r:id="rId39"/>
    <p:sldId id="472" r:id="rId40"/>
    <p:sldId id="473" r:id="rId41"/>
    <p:sldId id="479" r:id="rId42"/>
    <p:sldId id="478" r:id="rId43"/>
    <p:sldId id="481" r:id="rId44"/>
    <p:sldId id="482" r:id="rId45"/>
    <p:sldId id="561" r:id="rId46"/>
    <p:sldId id="483" r:id="rId47"/>
    <p:sldId id="540" r:id="rId48"/>
    <p:sldId id="562" r:id="rId49"/>
    <p:sldId id="484" r:id="rId50"/>
    <p:sldId id="565" r:id="rId51"/>
    <p:sldId id="542" r:id="rId52"/>
    <p:sldId id="485" r:id="rId53"/>
    <p:sldId id="486" r:id="rId54"/>
    <p:sldId id="426" r:id="rId55"/>
    <p:sldId id="439" r:id="rId56"/>
    <p:sldId id="489" r:id="rId57"/>
    <p:sldId id="491" r:id="rId58"/>
    <p:sldId id="498" r:id="rId59"/>
    <p:sldId id="490" r:id="rId60"/>
    <p:sldId id="499" r:id="rId61"/>
    <p:sldId id="492" r:id="rId62"/>
    <p:sldId id="493" r:id="rId63"/>
    <p:sldId id="494" r:id="rId64"/>
    <p:sldId id="543" r:id="rId65"/>
    <p:sldId id="545" r:id="rId66"/>
    <p:sldId id="546" r:id="rId67"/>
    <p:sldId id="547" r:id="rId68"/>
    <p:sldId id="564" r:id="rId69"/>
    <p:sldId id="503" r:id="rId70"/>
    <p:sldId id="548" r:id="rId71"/>
    <p:sldId id="431" r:id="rId72"/>
    <p:sldId id="480" r:id="rId73"/>
    <p:sldId id="566" r:id="rId74"/>
    <p:sldId id="567" r:id="rId75"/>
    <p:sldId id="568" r:id="rId76"/>
  </p:sldIdLst>
  <p:sldSz cx="9144000" cy="6858000" type="screen4x3"/>
  <p:notesSz cx="6858000" cy="987425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E9E23E5-253B-EA42-A1C2-C40D879CFD86}">
          <p14:sldIdLst>
            <p14:sldId id="256"/>
            <p14:sldId id="460"/>
          </p14:sldIdLst>
        </p14:section>
        <p14:section name="introduction" id="{55378900-F810-4473-A3AF-60719E0779E4}">
          <p14:sldIdLst>
            <p14:sldId id="459"/>
            <p14:sldId id="258"/>
            <p14:sldId id="410"/>
            <p14:sldId id="406"/>
            <p14:sldId id="367"/>
            <p14:sldId id="407"/>
            <p14:sldId id="527"/>
            <p14:sldId id="457"/>
            <p14:sldId id="369"/>
            <p14:sldId id="512"/>
          </p14:sldIdLst>
        </p14:section>
        <p14:section name="Framework overview" id="{BE7B9E6A-56C6-44AD-A7A2-901109D8FF09}">
          <p14:sldIdLst>
            <p14:sldId id="513"/>
            <p14:sldId id="516"/>
            <p14:sldId id="518"/>
            <p14:sldId id="515"/>
          </p14:sldIdLst>
        </p14:section>
        <p14:section name="Methodology" id="{3570C2AA-7580-45F5-8179-9AAD75CFCD5A}">
          <p14:sldIdLst>
            <p14:sldId id="514"/>
            <p14:sldId id="474"/>
            <p14:sldId id="519"/>
            <p14:sldId id="552"/>
            <p14:sldId id="553"/>
            <p14:sldId id="465"/>
            <p14:sldId id="554"/>
            <p14:sldId id="557"/>
            <p14:sldId id="558"/>
            <p14:sldId id="559"/>
            <p14:sldId id="560"/>
            <p14:sldId id="556"/>
            <p14:sldId id="466"/>
            <p14:sldId id="524"/>
            <p14:sldId id="526"/>
            <p14:sldId id="538"/>
            <p14:sldId id="468"/>
            <p14:sldId id="469"/>
            <p14:sldId id="509"/>
            <p14:sldId id="539"/>
            <p14:sldId id="420"/>
            <p14:sldId id="472"/>
            <p14:sldId id="473"/>
            <p14:sldId id="479"/>
            <p14:sldId id="478"/>
            <p14:sldId id="481"/>
            <p14:sldId id="482"/>
            <p14:sldId id="561"/>
            <p14:sldId id="483"/>
            <p14:sldId id="540"/>
            <p14:sldId id="562"/>
            <p14:sldId id="484"/>
            <p14:sldId id="565"/>
            <p14:sldId id="542"/>
            <p14:sldId id="485"/>
          </p14:sldIdLst>
        </p14:section>
        <p14:section name="Experiments" id="{25FDA685-FC54-4175-908E-9941EFF151A7}">
          <p14:sldIdLst>
            <p14:sldId id="486"/>
            <p14:sldId id="426"/>
            <p14:sldId id="439"/>
            <p14:sldId id="489"/>
            <p14:sldId id="491"/>
            <p14:sldId id="498"/>
            <p14:sldId id="490"/>
            <p14:sldId id="499"/>
            <p14:sldId id="492"/>
            <p14:sldId id="493"/>
            <p14:sldId id="494"/>
            <p14:sldId id="543"/>
            <p14:sldId id="545"/>
            <p14:sldId id="546"/>
            <p14:sldId id="547"/>
            <p14:sldId id="564"/>
          </p14:sldIdLst>
        </p14:section>
        <p14:section name="Conclusions" id="{5033F6D5-DBF0-4AFB-A462-CE375BC0EEB9}">
          <p14:sldIdLst>
            <p14:sldId id="503"/>
            <p14:sldId id="548"/>
          </p14:sldIdLst>
        </p14:section>
        <p14:section name="Appendix" id="{0372FC75-1D18-9647-9C82-59858C835DD9}">
          <p14:sldIdLst>
            <p14:sldId id="431"/>
            <p14:sldId id="480"/>
            <p14:sldId id="566"/>
            <p14:sldId id="567"/>
            <p14:sldId id="5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劉韋志" initials="劉韋志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00"/>
    <a:srgbClr val="FFF3CC"/>
    <a:srgbClr val="C9EAC1"/>
    <a:srgbClr val="DAC2EC"/>
    <a:srgbClr val="FF3399"/>
    <a:srgbClr val="0070C0"/>
    <a:srgbClr val="FDD100"/>
    <a:srgbClr val="97D2FF"/>
    <a:srgbClr val="00B050"/>
    <a:srgbClr val="9ED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44" autoAdjust="0"/>
    <p:restoredTop sz="82588" autoAdjust="0"/>
  </p:normalViewPr>
  <p:slideViewPr>
    <p:cSldViewPr>
      <p:cViewPr>
        <p:scale>
          <a:sx n="72" d="100"/>
          <a:sy n="72" d="100"/>
        </p:scale>
        <p:origin x="744" y="9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94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F6A2C-3E07-43BD-A7A8-6BFB2846D08F}" type="datetimeFigureOut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2F389-2790-4DFA-96C7-1C194D9D71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8140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47E94-B932-48C2-ACFB-4CDF938827D7}" type="datetimeFigureOut">
              <a:rPr lang="zh-TW" altLang="en-US" smtClean="0"/>
              <a:t>2021/2/8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06500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751982"/>
            <a:ext cx="5486400" cy="3887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D9C1F-4A99-4D61-87B1-0039236B10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960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dirty="0"/>
              <a:t>各位口試委員好</a:t>
            </a:r>
            <a:r>
              <a:rPr lang="en-US" altLang="zh-TW" sz="1400" dirty="0"/>
              <a:t>,</a:t>
            </a:r>
          </a:p>
          <a:p>
            <a:r>
              <a:rPr lang="zh-TW" altLang="en-US" sz="1400" dirty="0"/>
              <a:t>我是研究生：林炳彰</a:t>
            </a:r>
            <a:endParaRPr lang="en-US" altLang="zh-TW" sz="1400" dirty="0"/>
          </a:p>
          <a:p>
            <a:r>
              <a:rPr lang="zh-TW" altLang="en-US" sz="1400" dirty="0"/>
              <a:t>指導教授是傅立成博士</a:t>
            </a:r>
            <a:endParaRPr lang="en-US" altLang="zh-TW" sz="1400" dirty="0"/>
          </a:p>
          <a:p>
            <a:r>
              <a:rPr lang="zh-TW" altLang="en-US" sz="1400" dirty="0"/>
              <a:t>口試題目為“透過深度視覺感知偵測思覺失調症患者的精神異常”</a:t>
            </a:r>
            <a:endParaRPr lang="en-US" altLang="zh-TW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669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970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050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4228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312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723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754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029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497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902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714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這是今天的介紹大綱，將會依序為各位介紹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751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9942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758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8853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634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797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2239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80838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36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97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圖的字太小</a:t>
                </a:r>
                <a:endParaRPr lang="en-US" altLang="zh-TW" dirty="0"/>
              </a:p>
              <a:p>
                <a:pPr/>
                <a:r>
                  <a:rPr lang="en-US" altLang="zh-TW" i="0">
                    <a:latin typeface="Cambria Math" panose="02040503050406030204" pitchFamily="18" charset="0"/>
                  </a:rPr>
                  <a:t>𝜎</a:t>
                </a:r>
                <a:r>
                  <a:rPr lang="zh-TW" altLang="en-US" dirty="0"/>
                  <a:t>的說明忘了寫</a:t>
                </a:r>
                <a:endParaRPr lang="en-US" altLang="zh-TW" dirty="0"/>
              </a:p>
              <a:p>
                <a:pPr/>
                <a:r>
                  <a:rPr lang="en-US" altLang="zh-TW" dirty="0"/>
                  <a:t>D</a:t>
                </a:r>
                <a:r>
                  <a:rPr lang="zh-TW" altLang="en-US" dirty="0"/>
                  <a:t>看要不要用數學表示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1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首先是“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引言</a:t>
            </a:r>
            <a:r>
              <a:rPr lang="zh-TW" altLang="en-US" dirty="0"/>
              <a:t>”的部分，</a:t>
            </a:r>
            <a:endParaRPr lang="en-US" altLang="zh-TW" dirty="0"/>
          </a:p>
          <a:p>
            <a:r>
              <a:rPr lang="zh-TW" altLang="en-US" dirty="0"/>
              <a:t>在這章節中，我會依序介紹</a:t>
            </a:r>
            <a:endParaRPr lang="en-US" altLang="zh-TW" dirty="0"/>
          </a:p>
          <a:p>
            <a:r>
              <a:rPr lang="en-US" altLang="zh-TW" dirty="0"/>
              <a:t>1. </a:t>
            </a:r>
            <a:r>
              <a:rPr lang="zh-TW" altLang="en-US" dirty="0"/>
              <a:t>研究背景</a:t>
            </a:r>
            <a:endParaRPr lang="en-US" altLang="zh-TW" dirty="0"/>
          </a:p>
          <a:p>
            <a:r>
              <a:rPr lang="en-US" altLang="zh-TW" dirty="0"/>
              <a:t>2. </a:t>
            </a:r>
            <a:r>
              <a:rPr lang="zh-TW" altLang="en-US" dirty="0"/>
              <a:t>研究動機</a:t>
            </a:r>
            <a:endParaRPr lang="en-US" altLang="zh-TW" dirty="0"/>
          </a:p>
          <a:p>
            <a:r>
              <a:rPr lang="en-US" altLang="zh-TW" dirty="0"/>
              <a:t>3. </a:t>
            </a:r>
            <a:r>
              <a:rPr lang="zh-TW" altLang="en-US" dirty="0"/>
              <a:t>研究目標與挑戰</a:t>
            </a:r>
            <a:endParaRPr lang="en-US" altLang="zh-TW" dirty="0"/>
          </a:p>
          <a:p>
            <a:r>
              <a:rPr lang="en-US" altLang="zh-TW" dirty="0"/>
              <a:t>4. </a:t>
            </a:r>
            <a:r>
              <a:rPr lang="zh-TW" altLang="en-US" dirty="0"/>
              <a:t>相關文獻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11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圖的字太小</a:t>
                </a:r>
                <a:endParaRPr lang="en-US" altLang="zh-TW" dirty="0"/>
              </a:p>
              <a:p>
                <a:pPr/>
                <a:r>
                  <a:rPr lang="en-US" altLang="zh-TW" i="0">
                    <a:latin typeface="Cambria Math" panose="02040503050406030204" pitchFamily="18" charset="0"/>
                  </a:rPr>
                  <a:t>𝜎</a:t>
                </a:r>
                <a:r>
                  <a:rPr lang="zh-TW" altLang="en-US" dirty="0"/>
                  <a:t>的說明忘了寫</a:t>
                </a:r>
                <a:endParaRPr lang="en-US" altLang="zh-TW" dirty="0"/>
              </a:p>
              <a:p>
                <a:pPr/>
                <a:r>
                  <a:rPr lang="en-US" altLang="zh-TW" dirty="0"/>
                  <a:t>D</a:t>
                </a:r>
                <a:r>
                  <a:rPr lang="zh-TW" altLang="en-US" dirty="0"/>
                  <a:t>看要不要用數學表示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3846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2316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9853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928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1411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1309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094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  <a:r>
              <a:rPr lang="en-US" altLang="zh-TW" dirty="0"/>
              <a:t>hinge loss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147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0740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724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思覺失調症為一種心理疾病，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病患會因為心理上的異常而無法正常工作，這將容易造成社會資源的耗損。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病患沒有辦法正常的表達他們的真實想法。並且，他們在行為上也與他人有所不同。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思覺失調的症狀可以被分為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負性與正性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負性指的是“情緒反應較少，不易從行為與情緒觀察出來”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正性指的是“情緒反應是外顯的，可以從整體外觀觀察出來”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068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altLang="zh-TW" i="0">
                    <a:latin typeface="Cambria Math" panose="02040503050406030204" pitchFamily="18" charset="0"/>
                  </a:rPr>
                  <a:t>−𝑙𝑜𝑔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⁡〖(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𝑠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𝑦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𝑖 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)</a:t>
                </a:r>
                <a:r>
                  <a:rPr lang="en-US" altLang="zh-TW" sz="1400" i="0">
                    <a:latin typeface="Cambria Math" panose="02040503050406030204" pitchFamily="18" charset="0"/>
                  </a:rPr>
                  <a:t> )</a:t>
                </a:r>
                <a:r>
                  <a:rPr lang="en-US" altLang="zh-TW" i="0">
                    <a:latin typeface="Cambria Math" panose="02040503050406030204" pitchFamily="18" charset="0"/>
                  </a:rPr>
                  <a:t>−𝑙𝑜𝑔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⁡(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𝑠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𝑦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𝑖+1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)</a:t>
                </a:r>
                <a:r>
                  <a:rPr lang="en-US" altLang="zh-TW" sz="1400" i="0">
                    <a:latin typeface="Cambria Math" panose="02040503050406030204" pitchFamily="18" charset="0"/>
                  </a:rPr>
                  <a:t> ) 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〗</a:t>
                </a:r>
                <a:r>
                  <a:rPr lang="zh-TW" altLang="en-US" dirty="0"/>
                  <a:t> 整個要括號起來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4807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8961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7978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803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8414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1791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311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462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93615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866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DSM-5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ICD-10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，我們可以藉由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depression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Mania: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是一種不穩定的情緒狀況，情緒波動較大。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Depression: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是一種情緒低落的狀態。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由於這些症狀皆與情緒和抑鬱高度相關。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因此先前的研究透過面部分析以推斷人類的心理狀態，進一步偵測人們的心理異常。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800" i="0" dirty="0">
                <a:latin typeface="Times" pitchFamily="2" charset="0"/>
                <a:cs typeface="Times New Roman" panose="02020603050405020304" pitchFamily="18" charset="0"/>
              </a:rPr>
              <a:t>Emotion Recognition </a:t>
            </a:r>
          </a:p>
          <a:p>
            <a:r>
              <a:rPr lang="en-US" altLang="zh-CN" sz="1800" i="0" dirty="0">
                <a:latin typeface="Times" pitchFamily="2" charset="0"/>
                <a:cs typeface="Times New Roman" panose="02020603050405020304" pitchFamily="18" charset="0"/>
              </a:rPr>
              <a:t>Depression Estimation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848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1253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9416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2052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362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0372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Accuracy</a:t>
            </a:r>
            <a:r>
              <a:rPr lang="zh-TW" altLang="en-US" dirty="0"/>
              <a:t>的數學式寫出來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5838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把最好的結果框出來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1562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7953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5831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318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由於面部表情的模糊特性，基於面部分析的傳統方法常會無法準確的推估人的心理狀態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由於藥物的作用與症狀本身的特質，思覺失調症患者的面部表情不具備足夠的辨別性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在認知科學方面的研究亦表明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情緒會經由臉部與景況所流露出來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人們識別他人的情緒時，不單只考慮面部，還會考慮周遭景況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在這裏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指的是人的肢體語言、動作與跟他人的互動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889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2050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1593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676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8703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53518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1895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2657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5276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可以分兩頁，然後順序式</a:t>
            </a:r>
            <a:r>
              <a:rPr lang="en-US" altLang="zh-TW" dirty="0"/>
              <a:t>:</a:t>
            </a:r>
            <a:r>
              <a:rPr lang="zh-TW" altLang="en-US" dirty="0"/>
              <a:t> 目的</a:t>
            </a:r>
            <a:r>
              <a:rPr lang="en-US" altLang="zh-TW" dirty="0"/>
              <a:t>, </a:t>
            </a:r>
            <a:r>
              <a:rPr lang="zh-TW" altLang="en-US" dirty="0"/>
              <a:t>方法</a:t>
            </a:r>
            <a:r>
              <a:rPr lang="en-US" altLang="zh-TW" dirty="0"/>
              <a:t>, </a:t>
            </a:r>
            <a:r>
              <a:rPr lang="zh-TW" altLang="en-US" dirty="0"/>
              <a:t>數據結果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2366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859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0788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4296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要講自己最後是用哪一個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25283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7742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536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一些症狀與憂鬱有關，並且病患常常導致較差的預後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記錄整個情緒狀態和抑鬱水平可顯示患者的精神狀態。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它是醫生診斷精神疾病的重要參考。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這是心理學家諮詢患者的有用記錄。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982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64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 userDrawn="1"/>
        </p:nvSpPr>
        <p:spPr bwMode="auto">
          <a:xfrm>
            <a:off x="980467" y="6503243"/>
            <a:ext cx="7920000" cy="71437"/>
          </a:xfrm>
          <a:prstGeom prst="rect">
            <a:avLst/>
          </a:prstGeom>
          <a:solidFill>
            <a:srgbClr val="5F5F5F"/>
          </a:soli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4908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ja-JP" altLang="en-US" noProof="0"/>
              <a:t>マスタ サブタイトルの書式設定</a:t>
            </a:r>
          </a:p>
        </p:txBody>
      </p:sp>
      <p:grpSp>
        <p:nvGrpSpPr>
          <p:cNvPr id="6" name="群組 5"/>
          <p:cNvGrpSpPr/>
          <p:nvPr userDrawn="1"/>
        </p:nvGrpSpPr>
        <p:grpSpPr>
          <a:xfrm>
            <a:off x="8726488" y="115888"/>
            <a:ext cx="309562" cy="309562"/>
            <a:chOff x="8726488" y="115888"/>
            <a:chExt cx="309562" cy="309562"/>
          </a:xfrm>
        </p:grpSpPr>
        <p:sp>
          <p:nvSpPr>
            <p:cNvPr id="3082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83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84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6666" y="2502024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30520" y="6265118"/>
            <a:ext cx="2133600" cy="476250"/>
          </a:xfrm>
        </p:spPr>
        <p:txBody>
          <a:bodyPr/>
          <a:lstStyle/>
          <a:p>
            <a:endParaRPr lang="en-US" altLang="ja-JP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32667" y="6265118"/>
            <a:ext cx="2895600" cy="476250"/>
          </a:xfrm>
        </p:spPr>
        <p:txBody>
          <a:bodyPr/>
          <a:lstStyle/>
          <a:p>
            <a:endParaRPr lang="en-US" altLang="ja-JP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6265118"/>
            <a:ext cx="2133600" cy="476250"/>
          </a:xfrm>
        </p:spPr>
        <p:txBody>
          <a:bodyPr/>
          <a:lstStyle/>
          <a:p>
            <a:fld id="{FCF4D9B8-126B-41C5-A299-29DC21656909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pic>
        <p:nvPicPr>
          <p:cNvPr id="17" name="Picture 2" descr="C:\Users\d0v0b\Desktop\ACLlogo.pn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AAA9A9"/>
              </a:clrFrom>
              <a:clrTo>
                <a:srgbClr val="AAA9A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9209"/>
            <a:ext cx="2930576" cy="146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6" b="100000" l="9486" r="964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656" y="115888"/>
            <a:ext cx="1475656" cy="13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群組 6"/>
          <p:cNvGrpSpPr/>
          <p:nvPr userDrawn="1"/>
        </p:nvGrpSpPr>
        <p:grpSpPr>
          <a:xfrm>
            <a:off x="259292" y="4233411"/>
            <a:ext cx="8642350" cy="216000"/>
            <a:chOff x="259292" y="3457309"/>
            <a:chExt cx="8642350" cy="216000"/>
          </a:xfrm>
        </p:grpSpPr>
        <p:sp>
          <p:nvSpPr>
            <p:cNvPr id="21" name="Rectangle 2"/>
            <p:cNvSpPr>
              <a:spLocks noChangeArrowheads="1"/>
            </p:cNvSpPr>
            <p:nvPr userDrawn="1"/>
          </p:nvSpPr>
          <p:spPr bwMode="auto">
            <a:xfrm>
              <a:off x="445800" y="3457309"/>
              <a:ext cx="1440000" cy="10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74" name="Rectangle 2"/>
            <p:cNvSpPr>
              <a:spLocks noChangeArrowheads="1"/>
            </p:cNvSpPr>
            <p:nvPr userDrawn="1"/>
          </p:nvSpPr>
          <p:spPr bwMode="auto">
            <a:xfrm>
              <a:off x="259292" y="3565309"/>
              <a:ext cx="8642350" cy="108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7" name="群組 26"/>
          <p:cNvGrpSpPr/>
          <p:nvPr userDrawn="1"/>
        </p:nvGrpSpPr>
        <p:grpSpPr>
          <a:xfrm flipH="1" flipV="1">
            <a:off x="85974" y="6453336"/>
            <a:ext cx="309562" cy="309562"/>
            <a:chOff x="8726488" y="115888"/>
            <a:chExt cx="309562" cy="309562"/>
          </a:xfrm>
        </p:grpSpPr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8E87DC-EE8A-4338-84C7-7D3F28303ED2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4645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203C39-7D4E-49AD-AA1C-364A78FF39FD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92379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987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715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615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303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19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719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514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220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5259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 sz="2600"/>
            </a:lvl1pPr>
            <a:lvl2pPr marL="742950" indent="-285750">
              <a:buSzPct val="80000"/>
              <a:buFont typeface="Wingdings" panose="05000000000000000000" pitchFamily="2" charset="2"/>
              <a:buChar char="Ø"/>
              <a:defRPr sz="2200"/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87D38-FF30-48B5-BD9E-18E10469B43B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8726488" y="115888"/>
            <a:ext cx="309562" cy="309562"/>
            <a:chOff x="8726488" y="115888"/>
            <a:chExt cx="309562" cy="309562"/>
          </a:xfrm>
        </p:grpSpPr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457200" y="1185679"/>
            <a:ext cx="1440000" cy="144000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255324" y="1329679"/>
            <a:ext cx="8642350" cy="10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8" name="群組 17"/>
          <p:cNvGrpSpPr/>
          <p:nvPr userDrawn="1"/>
        </p:nvGrpSpPr>
        <p:grpSpPr>
          <a:xfrm flipH="1" flipV="1">
            <a:off x="88637" y="6463878"/>
            <a:ext cx="309562" cy="309562"/>
            <a:chOff x="8726488" y="115888"/>
            <a:chExt cx="309562" cy="309562"/>
          </a:xfrm>
        </p:grpSpPr>
        <p:sp>
          <p:nvSpPr>
            <p:cNvPr id="19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5969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224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781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77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AC5FA8-E159-4FD3-9D16-7218EF942407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2890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EE62B3-6273-486B-A1D9-E172E2822B5F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4185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ECAEB-6A5B-46B0-8CCF-4D60A9D9C88C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84773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C956F5-048C-4143-8590-092260F97F58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83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64770B-D698-4DC9-8DB0-908B0CB71389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0485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ED26C0-8FD7-43BF-886E-AB2104CECFE6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50853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4404B7-4626-4922-800B-9EC23743990E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2919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250825" y="1341438"/>
            <a:ext cx="8642350" cy="71437"/>
          </a:xfrm>
          <a:prstGeom prst="rect">
            <a:avLst/>
          </a:prstGeom>
          <a:solidFill>
            <a:srgbClr val="5F5F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468313" y="1196975"/>
            <a:ext cx="1366837" cy="144463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8280400" y="6453188"/>
            <a:ext cx="863600" cy="71437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60780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CF4D9B8-126B-41C5-A299-29DC21656909}" type="slidenum">
              <a:rPr lang="en-US" altLang="ja-JP"/>
              <a:pPr/>
              <a:t>‹#›</a:t>
            </a:fld>
            <a:endParaRPr lang="en-US" altLang="ja-JP" dirty="0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8893175" y="1158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8726488" y="1158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8893175" y="2809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041" name="Group 17"/>
          <p:cNvGrpSpPr>
            <a:grpSpLocks/>
          </p:cNvGrpSpPr>
          <p:nvPr userDrawn="1"/>
        </p:nvGrpSpPr>
        <p:grpSpPr bwMode="auto">
          <a:xfrm rot="-10800000">
            <a:off x="85725" y="6465888"/>
            <a:ext cx="309563" cy="309562"/>
            <a:chOff x="113" y="4020"/>
            <a:chExt cx="195" cy="195"/>
          </a:xfrm>
        </p:grpSpPr>
        <p:sp>
          <p:nvSpPr>
            <p:cNvPr id="1038" name="Rectangle 14"/>
            <p:cNvSpPr>
              <a:spLocks noChangeArrowheads="1"/>
            </p:cNvSpPr>
            <p:nvPr userDrawn="1"/>
          </p:nvSpPr>
          <p:spPr bwMode="auto">
            <a:xfrm>
              <a:off x="218" y="4020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39" name="Rectangle 15"/>
            <p:cNvSpPr>
              <a:spLocks noChangeArrowheads="1"/>
            </p:cNvSpPr>
            <p:nvPr userDrawn="1"/>
          </p:nvSpPr>
          <p:spPr bwMode="auto">
            <a:xfrm>
              <a:off x="113" y="4020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40" name="Rectangle 16"/>
            <p:cNvSpPr>
              <a:spLocks noChangeArrowheads="1"/>
            </p:cNvSpPr>
            <p:nvPr userDrawn="1"/>
          </p:nvSpPr>
          <p:spPr bwMode="auto">
            <a:xfrm>
              <a:off x="218" y="4124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76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21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8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140.png"/><Relationship Id="rId18" Type="http://schemas.openxmlformats.org/officeDocument/2006/relationships/image" Target="../media/image8.png"/><Relationship Id="rId3" Type="http://schemas.openxmlformats.org/officeDocument/2006/relationships/image" Target="../media/image310.png"/><Relationship Id="rId21" Type="http://schemas.openxmlformats.org/officeDocument/2006/relationships/image" Target="../media/image221.png"/><Relationship Id="rId7" Type="http://schemas.openxmlformats.org/officeDocument/2006/relationships/image" Target="../media/image270.png"/><Relationship Id="rId12" Type="http://schemas.openxmlformats.org/officeDocument/2006/relationships/image" Target="../media/image134.png"/><Relationship Id="rId17" Type="http://schemas.openxmlformats.org/officeDocument/2006/relationships/image" Target="../media/image18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72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30.png"/><Relationship Id="rId5" Type="http://schemas.openxmlformats.org/officeDocument/2006/relationships/image" Target="../media/image320.png"/><Relationship Id="rId15" Type="http://schemas.openxmlformats.org/officeDocument/2006/relationships/image" Target="../media/image160.png"/><Relationship Id="rId10" Type="http://schemas.openxmlformats.org/officeDocument/2006/relationships/image" Target="../media/image300.png"/><Relationship Id="rId19" Type="http://schemas.openxmlformats.org/officeDocument/2006/relationships/image" Target="../media/image200.png"/><Relationship Id="rId4" Type="http://schemas.openxmlformats.org/officeDocument/2006/relationships/image" Target="../media/image240.png"/><Relationship Id="rId9" Type="http://schemas.openxmlformats.org/officeDocument/2006/relationships/image" Target="../media/image33.png"/><Relationship Id="rId1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20.png"/><Relationship Id="rId21" Type="http://schemas.openxmlformats.org/officeDocument/2006/relationships/image" Target="../media/image8.png"/><Relationship Id="rId7" Type="http://schemas.openxmlformats.org/officeDocument/2006/relationships/image" Target="../media/image134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50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19" Type="http://schemas.openxmlformats.org/officeDocument/2006/relationships/image" Target="../media/image330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Relationship Id="rId22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21.png"/><Relationship Id="rId18" Type="http://schemas.openxmlformats.org/officeDocument/2006/relationships/image" Target="../media/image270.png"/><Relationship Id="rId3" Type="http://schemas.openxmlformats.org/officeDocument/2006/relationships/image" Target="../media/image134.png"/><Relationship Id="rId21" Type="http://schemas.openxmlformats.org/officeDocument/2006/relationships/image" Target="../media/image300.png"/><Relationship Id="rId7" Type="http://schemas.openxmlformats.org/officeDocument/2006/relationships/image" Target="../media/image172.png"/><Relationship Id="rId12" Type="http://schemas.openxmlformats.org/officeDocument/2006/relationships/image" Target="../media/image210.png"/><Relationship Id="rId17" Type="http://schemas.openxmlformats.org/officeDocument/2006/relationships/image" Target="../media/image26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51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200.png"/><Relationship Id="rId5" Type="http://schemas.openxmlformats.org/officeDocument/2006/relationships/image" Target="../media/image150.png"/><Relationship Id="rId15" Type="http://schemas.openxmlformats.org/officeDocument/2006/relationships/image" Target="../media/image240.png"/><Relationship Id="rId10" Type="http://schemas.openxmlformats.org/officeDocument/2006/relationships/image" Target="../media/image8.png"/><Relationship Id="rId19" Type="http://schemas.openxmlformats.org/officeDocument/2006/relationships/image" Target="../media/image280.png"/><Relationship Id="rId4" Type="http://schemas.openxmlformats.org/officeDocument/2006/relationships/image" Target="../media/image140.png"/><Relationship Id="rId9" Type="http://schemas.openxmlformats.org/officeDocument/2006/relationships/image" Target="../media/image190.png"/><Relationship Id="rId14" Type="http://schemas.openxmlformats.org/officeDocument/2006/relationships/image" Target="../media/image2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55.png"/><Relationship Id="rId1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53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36.png"/><Relationship Id="rId18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5" Type="http://schemas.openxmlformats.org/officeDocument/2006/relationships/image" Target="../media/image8.png"/><Relationship Id="rId10" Type="http://schemas.openxmlformats.org/officeDocument/2006/relationships/image" Target="../media/image35.png"/><Relationship Id="rId19" Type="http://schemas.openxmlformats.org/officeDocument/2006/relationships/image" Target="../media/image87.png"/><Relationship Id="rId4" Type="http://schemas.openxmlformats.org/officeDocument/2006/relationships/image" Target="../media/image251.png"/><Relationship Id="rId9" Type="http://schemas.openxmlformats.org/officeDocument/2006/relationships/image" Target="../media/image80.png"/><Relationship Id="rId1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97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4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7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jpeg"/><Relationship Id="rId7" Type="http://schemas.openxmlformats.org/officeDocument/2006/relationships/image" Target="../media/image12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10" Type="http://schemas.openxmlformats.org/officeDocument/2006/relationships/image" Target="../media/image131.png"/><Relationship Id="rId4" Type="http://schemas.openxmlformats.org/officeDocument/2006/relationships/image" Target="../media/image125.jpeg"/><Relationship Id="rId9" Type="http://schemas.openxmlformats.org/officeDocument/2006/relationships/image" Target="../media/image1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3" Type="http://schemas.openxmlformats.org/officeDocument/2006/relationships/image" Target="../media/image126.jpe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3.jpeg"/><Relationship Id="rId10" Type="http://schemas.openxmlformats.org/officeDocument/2006/relationships/image" Target="../media/image137.png"/><Relationship Id="rId4" Type="http://schemas.openxmlformats.org/officeDocument/2006/relationships/image" Target="../media/image132.jpeg"/><Relationship Id="rId9" Type="http://schemas.openxmlformats.org/officeDocument/2006/relationships/image" Target="../media/image13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3.jpeg"/><Relationship Id="rId4" Type="http://schemas.openxmlformats.org/officeDocument/2006/relationships/image" Target="../media/image13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7" Type="http://schemas.openxmlformats.org/officeDocument/2006/relationships/image" Target="../media/image9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0.png"/><Relationship Id="rId5" Type="http://schemas.openxmlformats.org/officeDocument/2006/relationships/image" Target="../media/image950.png"/><Relationship Id="rId4" Type="http://schemas.openxmlformats.org/officeDocument/2006/relationships/image" Target="../media/image9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eg"/><Relationship Id="rId3" Type="http://schemas.openxmlformats.org/officeDocument/2006/relationships/image" Target="../media/image138.jpeg"/><Relationship Id="rId7" Type="http://schemas.openxmlformats.org/officeDocument/2006/relationships/image" Target="../media/image14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eg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Relationship Id="rId9" Type="http://schemas.openxmlformats.org/officeDocument/2006/relationships/image" Target="../media/image144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eg"/><Relationship Id="rId13" Type="http://schemas.openxmlformats.org/officeDocument/2006/relationships/image" Target="../media/image155.jpeg"/><Relationship Id="rId18" Type="http://schemas.openxmlformats.org/officeDocument/2006/relationships/image" Target="../media/image160.jpeg"/><Relationship Id="rId3" Type="http://schemas.openxmlformats.org/officeDocument/2006/relationships/image" Target="../media/image145.jpeg"/><Relationship Id="rId7" Type="http://schemas.openxmlformats.org/officeDocument/2006/relationships/image" Target="../media/image149.jpeg"/><Relationship Id="rId12" Type="http://schemas.openxmlformats.org/officeDocument/2006/relationships/image" Target="../media/image154.jpeg"/><Relationship Id="rId17" Type="http://schemas.openxmlformats.org/officeDocument/2006/relationships/image" Target="../media/image159.jpe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eg"/><Relationship Id="rId11" Type="http://schemas.openxmlformats.org/officeDocument/2006/relationships/image" Target="../media/image153.jpeg"/><Relationship Id="rId5" Type="http://schemas.openxmlformats.org/officeDocument/2006/relationships/image" Target="../media/image147.jpeg"/><Relationship Id="rId15" Type="http://schemas.openxmlformats.org/officeDocument/2006/relationships/image" Target="../media/image157.jpeg"/><Relationship Id="rId10" Type="http://schemas.openxmlformats.org/officeDocument/2006/relationships/image" Target="../media/image152.jpeg"/><Relationship Id="rId4" Type="http://schemas.openxmlformats.org/officeDocument/2006/relationships/image" Target="../media/image146.jpeg"/><Relationship Id="rId9" Type="http://schemas.openxmlformats.org/officeDocument/2006/relationships/image" Target="../media/image151.jpeg"/><Relationship Id="rId14" Type="http://schemas.openxmlformats.org/officeDocument/2006/relationships/image" Target="../media/image15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7" Type="http://schemas.openxmlformats.org/officeDocument/2006/relationships/image" Target="../media/image166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jpeg"/><Relationship Id="rId5" Type="http://schemas.openxmlformats.org/officeDocument/2006/relationships/image" Target="../media/image164.jpeg"/><Relationship Id="rId4" Type="http://schemas.openxmlformats.org/officeDocument/2006/relationships/image" Target="../media/image163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200.png"/><Relationship Id="rId9" Type="http://schemas.openxmlformats.org/officeDocument/2006/relationships/image" Target="../media/image17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0.png"/><Relationship Id="rId4" Type="http://schemas.openxmlformats.org/officeDocument/2006/relationships/image" Target="../media/image12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1"/>
          </p:nvPr>
        </p:nvSpPr>
        <p:spPr>
          <a:xfrm>
            <a:off x="683568" y="4564462"/>
            <a:ext cx="6759116" cy="1394958"/>
          </a:xfrm>
        </p:spPr>
        <p:txBody>
          <a:bodyPr/>
          <a:lstStyle/>
          <a:p>
            <a:pPr marL="0" lvl="2" indent="0" algn="ctr"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研究生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林炳彰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指導教授：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傅立成 博士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0" y="1772816"/>
            <a:ext cx="9144000" cy="23042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for Schizophrenia Patients via Deep Visual Perception</a:t>
            </a:r>
            <a:b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3200" dirty="0"/>
              <a:t>透過深度視覺感知偵測思覺失調症患者的精神異常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2483768" y="4430586"/>
            <a:ext cx="3744416" cy="267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algn="r"/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52120" y="6093296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國立臺灣大學電機工程研究所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786ADE-765F-3D4F-AD39-235A0C7DA8D8}"/>
              </a:ext>
            </a:extLst>
          </p:cNvPr>
          <p:cNvSpPr txBox="1"/>
          <p:nvPr/>
        </p:nvSpPr>
        <p:spPr>
          <a:xfrm>
            <a:off x="766119" y="7661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4951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Emotion recognition and depression estimation suffer from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Indistinguishable and ambiguous emotion signals</a:t>
            </a:r>
          </a:p>
          <a:p>
            <a:pPr marL="342900" lvl="1" indent="-342900" algn="just">
              <a:spcBef>
                <a:spcPts val="1200"/>
              </a:spcBef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Learning the depression model may lead to longer training procedure.</a:t>
            </a:r>
            <a:endParaRPr lang="en-US" altLang="zh-CN" dirty="0">
              <a:latin typeface="Times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FF0C4FA-AEAD-334F-B8D3-FFAAC25FC468}"/>
              </a:ext>
            </a:extLst>
          </p:cNvPr>
          <p:cNvGrpSpPr/>
          <p:nvPr/>
        </p:nvGrpSpPr>
        <p:grpSpPr>
          <a:xfrm>
            <a:off x="955258" y="3861048"/>
            <a:ext cx="3371832" cy="1541961"/>
            <a:chOff x="3183934" y="4097407"/>
            <a:chExt cx="4124220" cy="1886034"/>
          </a:xfrm>
        </p:grpSpPr>
        <p:pic>
          <p:nvPicPr>
            <p:cNvPr id="10" name="Picture 18" descr="https://scontent-hkg3-1.xx.fbcdn.net/v/t1.15752-0/s261x260/35241509_597011990683090_8558277663666470912_n.jpg?_nc_cat=0&amp;oh=4fafe93b1bc415ae22979a2c49e3a6b3&amp;oe=5BBB52C9">
              <a:extLst>
                <a:ext uri="{FF2B5EF4-FFF2-40B4-BE49-F238E27FC236}">
                  <a16:creationId xmlns:a16="http://schemas.microsoft.com/office/drawing/2014/main" id="{338D3ED1-77B0-064E-9B82-D80B6F9FD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836" y="4503892"/>
              <a:ext cx="1980318" cy="147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https://scontent-hkg3-1.xx.fbcdn.net/v/t1.15752-0/s261x260/34962198_597011980683091_2134203338537828352_n.jpg?_nc_cat=0&amp;oh=cbe751a343d0211f69d1a5f78040ae61&amp;oe=5BB66886">
              <a:extLst>
                <a:ext uri="{FF2B5EF4-FFF2-40B4-BE49-F238E27FC236}">
                  <a16:creationId xmlns:a16="http://schemas.microsoft.com/office/drawing/2014/main" id="{F01EB754-E8A1-F547-868D-9C9519EB8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91" y="4503892"/>
              <a:ext cx="1980318" cy="147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1F2750E-EE1C-614D-A27F-50FC2822F1FF}"/>
                </a:ext>
              </a:extLst>
            </p:cNvPr>
            <p:cNvSpPr txBox="1"/>
            <p:nvPr/>
          </p:nvSpPr>
          <p:spPr>
            <a:xfrm>
              <a:off x="3183934" y="4097407"/>
              <a:ext cx="2023830" cy="376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 illumination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0785F9D-41CF-4B4B-9237-DE7B8C1A66E8}"/>
                </a:ext>
              </a:extLst>
            </p:cNvPr>
            <p:cNvSpPr txBox="1"/>
            <p:nvPr/>
          </p:nvSpPr>
          <p:spPr>
            <a:xfrm>
              <a:off x="5393290" y="4108634"/>
              <a:ext cx="1849407" cy="376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Weak illumination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C67E2C6B-BB26-F34F-AAA4-99D5C8BAB5CC}"/>
              </a:ext>
            </a:extLst>
          </p:cNvPr>
          <p:cNvSpPr/>
          <p:nvPr/>
        </p:nvSpPr>
        <p:spPr>
          <a:xfrm>
            <a:off x="2437330" y="5393198"/>
            <a:ext cx="5200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[11]</a:t>
            </a:r>
            <a:endParaRPr lang="zh-CN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CEBA60-99BD-F047-B6FF-304974623A31}"/>
              </a:ext>
            </a:extLst>
          </p:cNvPr>
          <p:cNvSpPr/>
          <p:nvPr/>
        </p:nvSpPr>
        <p:spPr>
          <a:xfrm>
            <a:off x="-69825" y="6082063"/>
            <a:ext cx="8686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800" dirty="0">
                <a:solidFill>
                  <a:srgbClr val="000000"/>
                </a:solidFill>
                <a:latin typeface="+mj-lt"/>
              </a:rPr>
              <a:t>[10] J. Lee, S. Kim, S. Kim, J. Park and K. Sohn, “</a:t>
            </a:r>
            <a:r>
              <a:rPr lang="en-US" altLang="zh-TW" sz="800" dirty="0">
                <a:latin typeface="+mj-lt"/>
              </a:rPr>
              <a:t>Context-Aware Emotion Recognition Networks,” in </a:t>
            </a:r>
            <a:r>
              <a:rPr lang="en-US" altLang="zh-TW" sz="800" i="1" dirty="0">
                <a:latin typeface="+mj-lt"/>
              </a:rPr>
              <a:t>2019 IEEE/CVF International Conference on Computer Vision (ICCV)</a:t>
            </a:r>
            <a:r>
              <a:rPr lang="en-US" altLang="zh-TW" sz="800" dirty="0">
                <a:latin typeface="+mj-lt"/>
              </a:rPr>
              <a:t>, pp. 10142-10151, 2019.</a:t>
            </a:r>
            <a:endParaRPr lang="en-US" altLang="zh-TW" sz="800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US" altLang="zh-TW" sz="800" dirty="0">
                <a:latin typeface="+mj-lt"/>
                <a:cs typeface="Times New Roman" panose="02020603050405020304" pitchFamily="18" charset="0"/>
              </a:rPr>
              <a:t>[11] G. </a:t>
            </a:r>
            <a:r>
              <a:rPr lang="en-US" altLang="zh-CN" sz="800" dirty="0">
                <a:latin typeface="+mj-lt"/>
                <a:cs typeface="Times New Roman" panose="02020603050405020304" pitchFamily="18" charset="0"/>
              </a:rPr>
              <a:t>Zhao, and M. </a:t>
            </a:r>
            <a:r>
              <a:rPr lang="en-US" altLang="zh-CN" sz="800" dirty="0" err="1">
                <a:latin typeface="+mj-lt"/>
                <a:cs typeface="Times New Roman" panose="02020603050405020304" pitchFamily="18" charset="0"/>
              </a:rPr>
              <a:t>Pietikainen</a:t>
            </a:r>
            <a:r>
              <a:rPr lang="en-US" altLang="zh-CN" sz="800" dirty="0">
                <a:latin typeface="+mj-lt"/>
                <a:cs typeface="Times New Roman" panose="02020603050405020304" pitchFamily="18" charset="0"/>
              </a:rPr>
              <a:t>, “Dynamic texture recognition using local binary patterns with an application to facial expressions,” </a:t>
            </a:r>
            <a:r>
              <a:rPr lang="en-US" altLang="zh-CN" sz="800" i="1" dirty="0">
                <a:latin typeface="+mj-lt"/>
                <a:cs typeface="Times New Roman" panose="02020603050405020304" pitchFamily="18" charset="0"/>
              </a:rPr>
              <a:t>IEEE Transactions on Pattern Analysis and Machine Intelligence, </a:t>
            </a:r>
            <a:r>
              <a:rPr lang="en-US" altLang="zh-CN" sz="800" dirty="0">
                <a:latin typeface="+mj-lt"/>
                <a:cs typeface="Times New Roman" panose="02020603050405020304" pitchFamily="18" charset="0"/>
              </a:rPr>
              <a:t>2007.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FCD7129-F7AD-E14B-A246-D519BFA4A5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5" t="14999" r="35373" b="67531"/>
          <a:stretch/>
        </p:blipFill>
        <p:spPr>
          <a:xfrm>
            <a:off x="4833590" y="4190485"/>
            <a:ext cx="1089162" cy="117716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E76DB03-66AC-8E43-AC63-D7CCB7015A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9" t="47567" r="35499" b="34963"/>
          <a:stretch/>
        </p:blipFill>
        <p:spPr>
          <a:xfrm>
            <a:off x="6030422" y="4193029"/>
            <a:ext cx="1089162" cy="117716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5C2F2B4-E764-9440-88A3-ACCDD84994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t="81445" r="35626" b="1085"/>
          <a:stretch/>
        </p:blipFill>
        <p:spPr>
          <a:xfrm>
            <a:off x="7227254" y="4184370"/>
            <a:ext cx="1089162" cy="1177166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870F302C-3233-034E-917D-738D2AF63442}"/>
              </a:ext>
            </a:extLst>
          </p:cNvPr>
          <p:cNvSpPr txBox="1"/>
          <p:nvPr/>
        </p:nvSpPr>
        <p:spPr>
          <a:xfrm>
            <a:off x="5468278" y="3861048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Ambiguous emotion signals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FBD24BD-509A-CD4C-AADA-A864BD047672}"/>
              </a:ext>
            </a:extLst>
          </p:cNvPr>
          <p:cNvSpPr/>
          <p:nvPr/>
        </p:nvSpPr>
        <p:spPr>
          <a:xfrm>
            <a:off x="6362445" y="5382476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[10]</a:t>
            </a:r>
            <a:endParaRPr lang="zh-CN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2E41AFFE-FD4F-4F7C-B7B0-9B0CCC34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Objective &amp; Challenges (2 / 2)</a:t>
            </a:r>
            <a:endParaRPr lang="zh-TW" altLang="en-US" sz="36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5C81DAD-444B-1447-83F4-DEA3EB58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13503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</a:t>
            </a:r>
            <a:r>
              <a:rPr lang="en-US" altLang="zh-CN" sz="3600" dirty="0"/>
              <a:t>Related Works (1 / 2)</a:t>
            </a:r>
            <a:br>
              <a:rPr lang="en-US" altLang="zh-CN" sz="3600" dirty="0"/>
            </a:br>
            <a:r>
              <a:rPr lang="en-US" altLang="zh-CN" sz="2800" dirty="0"/>
              <a:t>Emotion Recognition</a:t>
            </a:r>
            <a:endParaRPr lang="zh-CN" altLang="en-US" sz="28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97866"/>
              </p:ext>
            </p:extLst>
          </p:nvPr>
        </p:nvGraphicFramePr>
        <p:xfrm>
          <a:off x="238665" y="1604125"/>
          <a:ext cx="8666669" cy="3294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1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225">
                  <a:extLst>
                    <a:ext uri="{9D8B030D-6E8A-4147-A177-3AD203B41FA5}">
                      <a16:colId xmlns:a16="http://schemas.microsoft.com/office/drawing/2014/main" val="3992771018"/>
                    </a:ext>
                  </a:extLst>
                </a:gridCol>
                <a:gridCol w="1844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5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9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761">
                  <a:extLst>
                    <a:ext uri="{9D8B030D-6E8A-4147-A177-3AD203B41FA5}">
                      <a16:colId xmlns:a16="http://schemas.microsoft.com/office/drawing/2014/main" val="3966322000"/>
                    </a:ext>
                  </a:extLst>
                </a:gridCol>
              </a:tblGrid>
              <a:tr h="51903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Method</a:t>
                      </a:r>
                      <a:endParaRPr lang="zh-TW" altLang="en-US" sz="1800" b="0" kern="120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" charset="0"/>
                          <a:cs typeface="Times" charset="0"/>
                        </a:rPr>
                        <a:t>Mode </a:t>
                      </a:r>
                      <a:endParaRPr lang="zh-TW" altLang="en-US" sz="1800" b="0" kern="120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" charset="0"/>
                          <a:cs typeface="Times" charset="0"/>
                        </a:rPr>
                        <a:t>Input</a:t>
                      </a:r>
                      <a:endParaRPr lang="zh-TW" altLang="en-US" sz="1800" b="0" kern="120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ea typeface="Times" charset="0"/>
                          <a:cs typeface="Times" charset="0"/>
                        </a:rPr>
                        <a:t>Computational Cost</a:t>
                      </a:r>
                      <a:endParaRPr lang="zh-TW" altLang="en-US" sz="1800" b="0" i="0" dirty="0">
                        <a:solidFill>
                          <a:schemeClr val="bg1"/>
                        </a:solidFill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Stability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Multi-task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SCN [12]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Image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EMOTIC [13]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Image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 and</a:t>
                      </a:r>
                      <a:r>
                        <a:rPr lang="zh-TW" altLang="en-US" sz="180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Body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406131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EmotiCon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[14]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Face,</a:t>
                      </a:r>
                      <a:r>
                        <a:rPr lang="zh-TW" altLang="en-US" sz="180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Body, </a:t>
                      </a:r>
                    </a:p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and Depth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35289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CAER [10]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 and Context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076048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Ours</a:t>
                      </a: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 and Context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4105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92433320-7F1A-49FD-B53E-F2B33BAFC641}"/>
              </a:ext>
            </a:extLst>
          </p:cNvPr>
          <p:cNvSpPr/>
          <p:nvPr/>
        </p:nvSpPr>
        <p:spPr>
          <a:xfrm>
            <a:off x="238665" y="4902917"/>
            <a:ext cx="86666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[10] J. Lee, S. Kim, S. Kim, J. Park and K. Sohn, “</a:t>
            </a:r>
            <a:r>
              <a:rPr lang="en-US" altLang="zh-TW" sz="1000" dirty="0">
                <a:latin typeface="+mj-lt"/>
              </a:rPr>
              <a:t>Context-Aware Emotion Recognition Networks,” in </a:t>
            </a:r>
            <a:r>
              <a:rPr lang="en-US" altLang="zh-TW" sz="1000" i="1" dirty="0">
                <a:latin typeface="+mj-lt"/>
              </a:rPr>
              <a:t>2019 IEEE/CVF International Conference on Computer Vision (ICCV)</a:t>
            </a:r>
            <a:r>
              <a:rPr lang="en-US" altLang="zh-TW" sz="1000" dirty="0">
                <a:latin typeface="+mj-lt"/>
              </a:rPr>
              <a:t>, Seoul, Korea (South), pp. 10142-10151, 2019.</a:t>
            </a:r>
            <a:endParaRPr lang="en-US" altLang="zh-TW" sz="1000" dirty="0">
              <a:solidFill>
                <a:srgbClr val="000000"/>
              </a:solidFill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[12] </a:t>
            </a:r>
            <a:r>
              <a:rPr lang="en-US" altLang="zh-TW" sz="1000" dirty="0">
                <a:latin typeface="+mj-lt"/>
              </a:rPr>
              <a:t>K. Wang, X. Peng, J. Yang, S. Lu and Y. </a:t>
            </a:r>
            <a:r>
              <a:rPr lang="en-US" altLang="zh-TW" sz="1000" dirty="0" err="1">
                <a:latin typeface="+mj-lt"/>
              </a:rPr>
              <a:t>Qiao</a:t>
            </a:r>
            <a:r>
              <a:rPr lang="en-US" altLang="zh-TW" sz="1000" dirty="0">
                <a:latin typeface="+mj-lt"/>
              </a:rPr>
              <a:t>, 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“</a:t>
            </a:r>
            <a:r>
              <a:rPr lang="en-US" altLang="zh-TW" sz="1000" dirty="0">
                <a:latin typeface="+mj-lt"/>
              </a:rPr>
              <a:t>Suppressing Uncertainties for Large-Scale Facial Expression Recognition,” in </a:t>
            </a:r>
            <a:r>
              <a:rPr lang="en-US" altLang="zh-TW" sz="1000" i="1" dirty="0">
                <a:latin typeface="+mj-lt"/>
              </a:rPr>
              <a:t>2020 IEEE/CVF Conference on Computer Vision and Pattern Recognition (CVPR)</a:t>
            </a:r>
            <a:r>
              <a:rPr lang="en-US" altLang="zh-TW" sz="1000" dirty="0">
                <a:latin typeface="+mj-lt"/>
              </a:rPr>
              <a:t>, Seattle, WA, USA, pp. 6896-6905, 2020.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[13] R.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Kosti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J. M. Alvarez, A.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Recasens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 and A.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Lapedriza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“EMOTIC: Emotions in Context Dataset,” </a:t>
            </a:r>
            <a:r>
              <a:rPr lang="en-US" altLang="zh-TW" sz="1000" dirty="0">
                <a:latin typeface="+mj-lt"/>
              </a:rPr>
              <a:t>in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TW" sz="1000" i="1" dirty="0">
                <a:solidFill>
                  <a:srgbClr val="000000"/>
                </a:solidFill>
                <a:latin typeface="+mj-lt"/>
              </a:rPr>
              <a:t>2017 IEEE Conference on Computer Vision and Pattern Recognition Workshops (CVPRW)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Honolulu, HI, pp. 2309-2317, 2020.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[14] T. Mittal, P.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Guhan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U. Bhattacharya, R. Chandra, A.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Bera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 and D.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Manocha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“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EmotiCon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: Context-Aware Multimodal Emotion Recognition Using Frege’s Principle,” in </a:t>
            </a:r>
            <a:r>
              <a:rPr lang="en-US" altLang="zh-TW" sz="1000" i="1" dirty="0">
                <a:solidFill>
                  <a:srgbClr val="000000"/>
                </a:solidFill>
                <a:latin typeface="+mj-lt"/>
              </a:rPr>
              <a:t>2020 IEEE/CVF Conference on Computer Vision and Pattern Recognition (CVPR), 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Seattle, WA, USA, pp. 14222-14231, 2020.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A4E8698-03AA-4346-8126-E87F8453B400}"/>
              </a:ext>
            </a:extLst>
          </p:cNvPr>
          <p:cNvSpPr/>
          <p:nvPr/>
        </p:nvSpPr>
        <p:spPr>
          <a:xfrm>
            <a:off x="238664" y="3789040"/>
            <a:ext cx="8653815" cy="11521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C79188-FA77-1C49-BDF4-FA6194FE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11</a:t>
            </a:fld>
            <a:endParaRPr lang="en-US" altLang="ja-JP" dirty="0"/>
          </a:p>
        </p:txBody>
      </p:sp>
      <p:sp>
        <p:nvSpPr>
          <p:cNvPr id="11" name="L 圖案 10">
            <a:extLst>
              <a:ext uri="{FF2B5EF4-FFF2-40B4-BE49-F238E27FC236}">
                <a16:creationId xmlns:a16="http://schemas.microsoft.com/office/drawing/2014/main" id="{E2D383E1-4CEE-4425-A73A-DA13DCE8562F}"/>
              </a:ext>
            </a:extLst>
          </p:cNvPr>
          <p:cNvSpPr/>
          <p:nvPr/>
        </p:nvSpPr>
        <p:spPr>
          <a:xfrm rot="19155769">
            <a:off x="8156192" y="4452372"/>
            <a:ext cx="459239" cy="262879"/>
          </a:xfrm>
          <a:prstGeom prst="corner">
            <a:avLst>
              <a:gd name="adj1" fmla="val 32162"/>
              <a:gd name="adj2" fmla="val 32896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58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</a:t>
            </a:r>
            <a:r>
              <a:rPr lang="en-US" altLang="zh-CN" sz="3600" dirty="0"/>
              <a:t>Related Works (2 / 2)</a:t>
            </a:r>
            <a:br>
              <a:rPr lang="en-US" altLang="zh-CN" sz="3600" dirty="0"/>
            </a:br>
            <a:r>
              <a:rPr lang="en-US" altLang="zh-CN" sz="2800" dirty="0"/>
              <a:t>Depression Estimation</a:t>
            </a:r>
            <a:endParaRPr lang="zh-CN" altLang="en-US" sz="28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922958"/>
              </p:ext>
            </p:extLst>
          </p:nvPr>
        </p:nvGraphicFramePr>
        <p:xfrm>
          <a:off x="238665" y="1604125"/>
          <a:ext cx="8666669" cy="32043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1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225">
                  <a:extLst>
                    <a:ext uri="{9D8B030D-6E8A-4147-A177-3AD203B41FA5}">
                      <a16:colId xmlns:a16="http://schemas.microsoft.com/office/drawing/2014/main" val="3992771018"/>
                    </a:ext>
                  </a:extLst>
                </a:gridCol>
                <a:gridCol w="1844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5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9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761">
                  <a:extLst>
                    <a:ext uri="{9D8B030D-6E8A-4147-A177-3AD203B41FA5}">
                      <a16:colId xmlns:a16="http://schemas.microsoft.com/office/drawing/2014/main" val="3966322000"/>
                    </a:ext>
                  </a:extLst>
                </a:gridCol>
              </a:tblGrid>
              <a:tr h="51903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Method</a:t>
                      </a:r>
                      <a:endParaRPr lang="zh-TW" altLang="en-US" sz="1800" b="0" kern="120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" charset="0"/>
                          <a:cs typeface="Times" charset="0"/>
                        </a:rPr>
                        <a:t>Mode </a:t>
                      </a:r>
                      <a:endParaRPr lang="zh-TW" altLang="en-US" sz="1800" b="0" kern="120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" charset="0"/>
                          <a:cs typeface="Times" charset="0"/>
                        </a:rPr>
                        <a:t>Input</a:t>
                      </a:r>
                      <a:endParaRPr lang="zh-TW" altLang="en-US" sz="1800" b="0" kern="120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ea typeface="Times" charset="0"/>
                          <a:cs typeface="Times" charset="0"/>
                        </a:rPr>
                        <a:t>Computational Cost</a:t>
                      </a:r>
                      <a:endParaRPr lang="zh-TW" altLang="en-US" sz="1800" b="0" i="0" dirty="0">
                        <a:solidFill>
                          <a:schemeClr val="bg1"/>
                        </a:solidFill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Stability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Multi-task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kern="1200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InaoeBuap</a:t>
                      </a:r>
                      <a:r>
                        <a:rPr lang="en-US" altLang="zh-TW" sz="1800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[15]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Image</a:t>
                      </a:r>
                      <a:endParaRPr lang="en-US" sz="1800" dirty="0"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BU-CMPE</a:t>
                      </a:r>
                      <a:r>
                        <a:rPr lang="en-US" altLang="zh-TW" sz="1800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[16]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406131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DCNN [17]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Medium 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35289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RNN-C3D [18]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Medium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--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076048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Ours</a:t>
                      </a: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 and Context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4105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92433320-7F1A-49FD-B53E-F2B33BAFC641}"/>
              </a:ext>
            </a:extLst>
          </p:cNvPr>
          <p:cNvSpPr/>
          <p:nvPr/>
        </p:nvSpPr>
        <p:spPr>
          <a:xfrm>
            <a:off x="238665" y="4797152"/>
            <a:ext cx="8666669" cy="167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[15] H. Espinosa, H. Escalante, L. Pineda, M. Montes-y-Gómez, D. Pinto, and V. Reyes-Meza, “Fusing Affective Dimensions and Audio-Visual Features from Segmented Video for Depression Recognition: INAOE-BUAP's Participation at AVEC'14 Challenge,” in </a:t>
            </a:r>
            <a:r>
              <a:rPr lang="en-US" altLang="zh-TW" sz="1000" i="1" dirty="0">
                <a:latin typeface="+mj-lt"/>
              </a:rPr>
              <a:t>AVEC '14</a:t>
            </a:r>
            <a:r>
              <a:rPr lang="en-US" altLang="zh-TW" sz="1000" dirty="0">
                <a:latin typeface="+mj-lt"/>
              </a:rPr>
              <a:t>, 2014.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[16] H. Kaya, F. </a:t>
            </a:r>
            <a:r>
              <a:rPr lang="en-US" altLang="zh-TW" sz="1000" dirty="0" err="1">
                <a:latin typeface="+mj-lt"/>
              </a:rPr>
              <a:t>Çilli</a:t>
            </a:r>
            <a:r>
              <a:rPr lang="en-US" altLang="zh-TW" sz="1000" dirty="0">
                <a:latin typeface="+mj-lt"/>
              </a:rPr>
              <a:t>, and A. A. Salah, “Ensemble CCA for Continuous Emotion Prediction,” in </a:t>
            </a:r>
            <a:r>
              <a:rPr lang="en-US" altLang="zh-TW" sz="1000" i="1" dirty="0">
                <a:latin typeface="+mj-lt"/>
              </a:rPr>
              <a:t>AVEC '14</a:t>
            </a:r>
            <a:r>
              <a:rPr lang="en-US" altLang="zh-TW" sz="1000" dirty="0">
                <a:latin typeface="+mj-lt"/>
              </a:rPr>
              <a:t>, 2014.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[17] Y. Zhu, Y. Shang, Z. Shao, and G. Guo, “Automated Depression Diagnosis Based on Deep Networks to Encode Facial Appearance and Dynamics,” </a:t>
            </a:r>
            <a:r>
              <a:rPr lang="en-US" altLang="zh-TW" sz="1000" i="1" dirty="0">
                <a:latin typeface="+mj-lt"/>
              </a:rPr>
              <a:t>IEEE Transactions on Affective Computing</a:t>
            </a:r>
            <a:r>
              <a:rPr lang="en-US" altLang="zh-TW" sz="1000" dirty="0">
                <a:latin typeface="+mj-lt"/>
              </a:rPr>
              <a:t>, vol. 9, pp. 578-584, 2018.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[18] M. A. </a:t>
            </a:r>
            <a:r>
              <a:rPr lang="en-US" altLang="zh-TW" sz="1000" dirty="0" err="1">
                <a:latin typeface="+mj-lt"/>
              </a:rPr>
              <a:t>Jazaery</a:t>
            </a:r>
            <a:r>
              <a:rPr lang="en-US" altLang="zh-TW" sz="1000" dirty="0">
                <a:latin typeface="+mj-lt"/>
              </a:rPr>
              <a:t> and G. Guo, “Video-Based Depression Level Analysis by Encoding Deep Spatiotemporal Features,” </a:t>
            </a:r>
            <a:r>
              <a:rPr lang="en-US" altLang="zh-TW" sz="1000" i="1" dirty="0">
                <a:latin typeface="+mj-lt"/>
              </a:rPr>
              <a:t>IEEE Transactions on Affective Computing</a:t>
            </a:r>
            <a:r>
              <a:rPr lang="en-US" altLang="zh-TW" sz="1000" dirty="0">
                <a:latin typeface="+mj-lt"/>
              </a:rPr>
              <a:t>, pp. 1-1, 2018.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BB06825-FCDE-4DC0-BFD6-936F5A3AB1C1}"/>
              </a:ext>
            </a:extLst>
          </p:cNvPr>
          <p:cNvSpPr/>
          <p:nvPr/>
        </p:nvSpPr>
        <p:spPr>
          <a:xfrm>
            <a:off x="238664" y="3261541"/>
            <a:ext cx="8653815" cy="153561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B9C9DB-CC1D-0045-B93D-00C460FA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12</a:t>
            </a:fld>
            <a:endParaRPr lang="en-US" altLang="ja-JP" dirty="0"/>
          </a:p>
        </p:txBody>
      </p:sp>
      <p:sp>
        <p:nvSpPr>
          <p:cNvPr id="7" name="L 圖案 6">
            <a:extLst>
              <a:ext uri="{FF2B5EF4-FFF2-40B4-BE49-F238E27FC236}">
                <a16:creationId xmlns:a16="http://schemas.microsoft.com/office/drawing/2014/main" id="{81F6CAD8-BF71-41E6-A160-653C966DD8E1}"/>
              </a:ext>
            </a:extLst>
          </p:cNvPr>
          <p:cNvSpPr/>
          <p:nvPr/>
        </p:nvSpPr>
        <p:spPr>
          <a:xfrm rot="19155769">
            <a:off x="8149764" y="4339089"/>
            <a:ext cx="459239" cy="262879"/>
          </a:xfrm>
          <a:prstGeom prst="corner">
            <a:avLst>
              <a:gd name="adj1" fmla="val 32162"/>
              <a:gd name="adj2" fmla="val 32896"/>
            </a:avLst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459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A73912-7717-124D-B595-0CD5B809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12907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System Overview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system consists of two parts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Learning: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multi-task learning framework to learn a model to precisely infer the human’s mental state.</a:t>
            </a:r>
          </a:p>
          <a:p>
            <a:pPr lvl="3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</a:t>
            </a:r>
          </a:p>
          <a:p>
            <a:pPr lvl="3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Detection: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medical literature about mental illness [5-6] and some studies [7-9] about human emotion to detect mental disorders for schizophrenia patients.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295598-639A-FC41-9936-162818C5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14</a:t>
            </a:fld>
            <a:endParaRPr lang="en-US" altLang="ja-JP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400B93-8D21-4A1F-9658-13F6E62DA58F}"/>
              </a:ext>
            </a:extLst>
          </p:cNvPr>
          <p:cNvSpPr/>
          <p:nvPr/>
        </p:nvSpPr>
        <p:spPr>
          <a:xfrm>
            <a:off x="251520" y="5364502"/>
            <a:ext cx="8137152" cy="121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[6] ICD-10. Geneva: World Health Organization, 2004.</a:t>
            </a:r>
          </a:p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[7] A. </a:t>
            </a:r>
            <a:r>
              <a:rPr lang="en-US" altLang="zh-TW" sz="1000" dirty="0" err="1">
                <a:latin typeface="+mj-lt"/>
              </a:rPr>
              <a:t>Kring</a:t>
            </a:r>
            <a:r>
              <a:rPr lang="en-US" altLang="zh-TW" sz="1000" dirty="0">
                <a:latin typeface="+mj-lt"/>
              </a:rPr>
              <a:t> and T. </a:t>
            </a:r>
            <a:r>
              <a:rPr lang="en-US" altLang="zh-TW" sz="1000" dirty="0" err="1">
                <a:latin typeface="+mj-lt"/>
              </a:rPr>
              <a:t>Campellone</a:t>
            </a:r>
            <a:r>
              <a:rPr lang="en-US" altLang="zh-TW" sz="1000" dirty="0">
                <a:latin typeface="+mj-lt"/>
              </a:rPr>
              <a:t>, “Emotion Perception in Schizophrenia: Context Matters,” in </a:t>
            </a:r>
            <a:r>
              <a:rPr lang="en-US" altLang="zh-TW" sz="1000" i="1" dirty="0">
                <a:latin typeface="+mj-lt"/>
              </a:rPr>
              <a:t>Emotion Review</a:t>
            </a:r>
            <a:r>
              <a:rPr lang="en-US" altLang="zh-TW" sz="1000" dirty="0">
                <a:latin typeface="+mj-lt"/>
              </a:rPr>
              <a:t>, vol. 4, no. 2, pp. 182-186, 2012. </a:t>
            </a:r>
          </a:p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[8] Lisa Feldman Barrett, </a:t>
            </a:r>
            <a:r>
              <a:rPr lang="en-US" altLang="zh-TW" sz="1000" dirty="0" err="1">
                <a:latin typeface="+mj-lt"/>
              </a:rPr>
              <a:t>Batja</a:t>
            </a:r>
            <a:r>
              <a:rPr lang="en-US" altLang="zh-TW" sz="1000" dirty="0">
                <a:latin typeface="+mj-lt"/>
              </a:rPr>
              <a:t> Mesquita, and Maria Gendron, “Context in emotion perception,” in </a:t>
            </a:r>
            <a:r>
              <a:rPr lang="en-US" altLang="zh-TW" sz="1000" i="1" dirty="0" err="1">
                <a:latin typeface="+mj-lt"/>
              </a:rPr>
              <a:t>Curr</a:t>
            </a:r>
            <a:r>
              <a:rPr lang="en-US" altLang="zh-TW" sz="1000" i="1" dirty="0">
                <a:latin typeface="+mj-lt"/>
              </a:rPr>
              <a:t>. Dir. in Psych. Science</a:t>
            </a:r>
            <a:r>
              <a:rPr lang="en-US" altLang="zh-TW" sz="1000" dirty="0">
                <a:latin typeface="+mj-lt"/>
              </a:rPr>
              <a:t>, 2011.</a:t>
            </a:r>
          </a:p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[9] Elissa M Aminoff, </a:t>
            </a:r>
            <a:r>
              <a:rPr lang="en-US" altLang="zh-TW" sz="1000" dirty="0" err="1">
                <a:latin typeface="+mj-lt"/>
              </a:rPr>
              <a:t>Kestutis</a:t>
            </a:r>
            <a:r>
              <a:rPr lang="en-US" altLang="zh-TW" sz="1000" dirty="0">
                <a:latin typeface="+mj-lt"/>
              </a:rPr>
              <a:t> </a:t>
            </a:r>
            <a:r>
              <a:rPr lang="en-US" altLang="zh-TW" sz="1000" dirty="0" err="1">
                <a:latin typeface="+mj-lt"/>
              </a:rPr>
              <a:t>Kveraga</a:t>
            </a:r>
            <a:r>
              <a:rPr lang="en-US" altLang="zh-TW" sz="1000" dirty="0">
                <a:latin typeface="+mj-lt"/>
              </a:rPr>
              <a:t>, and Moshe Bar. “The role of the </a:t>
            </a:r>
            <a:r>
              <a:rPr lang="en-US" altLang="zh-TW" sz="1000" dirty="0" err="1">
                <a:latin typeface="+mj-lt"/>
              </a:rPr>
              <a:t>parahippocampal</a:t>
            </a:r>
            <a:r>
              <a:rPr lang="en-US" altLang="zh-TW" sz="1000" dirty="0">
                <a:latin typeface="+mj-lt"/>
              </a:rPr>
              <a:t> cortex in cognition,” in </a:t>
            </a:r>
            <a:r>
              <a:rPr lang="en-US" altLang="zh-TW" sz="1000" i="1" dirty="0">
                <a:latin typeface="+mj-lt"/>
              </a:rPr>
              <a:t>Trends in cognitive sciences</a:t>
            </a:r>
            <a:r>
              <a:rPr lang="en-US" altLang="zh-TW" sz="1000" dirty="0">
                <a:latin typeface="+mj-lt"/>
              </a:rPr>
              <a:t>, 2013.</a:t>
            </a:r>
            <a:endParaRPr lang="zh-TW" alt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9491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7462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>
                <a:cs typeface="Times" panose="02020603050405020304" pitchFamily="18" charset="0"/>
              </a:rPr>
              <a:t>System Overview</a:t>
            </a:r>
            <a:endParaRPr lang="en-US" altLang="zh-TW" sz="2800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2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Emotion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4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5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49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49" idx="3"/>
            <a:endCxn id="7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50" idx="3"/>
            <a:endCxn id="8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3" idx="3"/>
            <a:endCxn id="75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4" idx="3"/>
            <a:endCxn id="76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7FDC4FB8-7E69-44B6-A897-9DCF1BD6BD1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C544FAE-F7EF-40BB-96FE-EBFC737111DC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DC718CCA-214A-4A14-A0B4-512D802F2B40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7" name="矩形: 圓角 3">
              <a:extLst>
                <a:ext uri="{FF2B5EF4-FFF2-40B4-BE49-F238E27FC236}">
                  <a16:creationId xmlns:a16="http://schemas.microsoft.com/office/drawing/2014/main" id="{0C46E9FD-BB5A-48BF-9BC3-DAA0CE934F86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BBB9E9F0-6D2B-4D2D-BC30-840A638EFF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4EE53FD2-51B3-425F-87B1-3F4FBED94A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8C0D7506-C230-4C46-B933-61DC3F7C703C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004810A-1AF0-4B07-BFE6-54B62803CC3D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935FEFF-369A-4003-A30D-EF133FAE4226}"/>
              </a:ext>
            </a:extLst>
          </p:cNvPr>
          <p:cNvCxnSpPr>
            <a:cxnSpLocks/>
            <a:stCxn id="79" idx="2"/>
            <a:endCxn id="56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163D001-AB96-4A5A-BA46-3DB6D8E8ED7F}"/>
              </a:ext>
            </a:extLst>
          </p:cNvPr>
          <p:cNvCxnSpPr>
            <a:cxnSpLocks/>
            <a:stCxn id="79" idx="2"/>
            <a:endCxn id="57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9DF64CFA-B62E-4713-A29B-6582ADC4A31A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矩形: 圓角 3">
            <a:extLst>
              <a:ext uri="{FF2B5EF4-FFF2-40B4-BE49-F238E27FC236}">
                <a16:creationId xmlns:a16="http://schemas.microsoft.com/office/drawing/2014/main" id="{61E29D6C-3738-4E04-AD26-0F8B19BFE0AC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5731CC8-7119-43BC-B01F-65A95550E6D2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60D042D-DE47-4059-BB9B-F9D205BDA767}"/>
              </a:ext>
            </a:extLst>
          </p:cNvPr>
          <p:cNvCxnSpPr>
            <a:cxnSpLocks/>
            <a:stCxn id="57" idx="2"/>
            <a:endCxn id="84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011F6A-ACC6-4C0F-B9CC-AFACD4A51134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FD4624D-4482-4FEA-B132-A0C2D3A55D84}"/>
              </a:ext>
            </a:extLst>
          </p:cNvPr>
          <p:cNvCxnSpPr>
            <a:cxnSpLocks/>
            <a:stCxn id="85" idx="2"/>
            <a:endCxn id="109" idx="0"/>
          </p:cNvCxnSpPr>
          <p:nvPr/>
        </p:nvCxnSpPr>
        <p:spPr>
          <a:xfrm flipH="1">
            <a:off x="7841670" y="5358057"/>
            <a:ext cx="411" cy="17819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E5C8A81-498C-4C15-8509-C923913256D5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6C375034-A21B-4F22-8D73-CD86384DCE7A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B6DC51AF-60EC-4A6A-B040-57F74736525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7">
            <a:extLst>
              <a:ext uri="{FF2B5EF4-FFF2-40B4-BE49-F238E27FC236}">
                <a16:creationId xmlns:a16="http://schemas.microsoft.com/office/drawing/2014/main" id="{DFBB6255-1C2D-6D4D-80FB-0DED65A787F4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1" name="直線單箭頭接點 27">
            <a:extLst>
              <a:ext uri="{FF2B5EF4-FFF2-40B4-BE49-F238E27FC236}">
                <a16:creationId xmlns:a16="http://schemas.microsoft.com/office/drawing/2014/main" id="{674F45D4-FC78-E940-B590-4246DE08E94E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27">
            <a:extLst>
              <a:ext uri="{FF2B5EF4-FFF2-40B4-BE49-F238E27FC236}">
                <a16:creationId xmlns:a16="http://schemas.microsoft.com/office/drawing/2014/main" id="{AE96312F-0997-9142-A4E8-1728038492E7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: 圓角 68">
            <a:extLst>
              <a:ext uri="{FF2B5EF4-FFF2-40B4-BE49-F238E27FC236}">
                <a16:creationId xmlns:a16="http://schemas.microsoft.com/office/drawing/2014/main" id="{903549A4-C0D8-9D4F-8F77-79C4CC969C8C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單箭頭接點 69">
            <a:extLst>
              <a:ext uri="{FF2B5EF4-FFF2-40B4-BE49-F238E27FC236}">
                <a16:creationId xmlns:a16="http://schemas.microsoft.com/office/drawing/2014/main" id="{C9CFFE26-6C27-594E-AFE9-48DB05A01FF9}"/>
              </a:ext>
            </a:extLst>
          </p:cNvPr>
          <p:cNvCxnSpPr>
            <a:cxnSpLocks/>
            <a:stCxn id="27" idx="3"/>
            <a:endCxn id="96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C6CED6B4-BE7E-E540-80EF-27D0DE296434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FEC892-6807-7041-91C3-5894F39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15</a:t>
            </a:fld>
            <a:endParaRPr lang="en-US" altLang="ja-JP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D5C101-F794-4481-A1AB-BC1C8B3F756B}"/>
              </a:ext>
            </a:extLst>
          </p:cNvPr>
          <p:cNvSpPr/>
          <p:nvPr/>
        </p:nvSpPr>
        <p:spPr>
          <a:xfrm>
            <a:off x="6988068" y="2495369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444515D-7EC2-4A20-A418-410FB273CF26}"/>
              </a:ext>
            </a:extLst>
          </p:cNvPr>
          <p:cNvSpPr/>
          <p:nvPr/>
        </p:nvSpPr>
        <p:spPr>
          <a:xfrm>
            <a:off x="8318353" y="245934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9250492-0FFE-42C9-BA76-9A60626CE594}"/>
              </a:ext>
            </a:extLst>
          </p:cNvPr>
          <p:cNvSpPr/>
          <p:nvPr/>
        </p:nvSpPr>
        <p:spPr>
          <a:xfrm>
            <a:off x="18816" y="1503327"/>
            <a:ext cx="6445094" cy="50720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接點: 弧形 1023">
            <a:extLst>
              <a:ext uri="{FF2B5EF4-FFF2-40B4-BE49-F238E27FC236}">
                <a16:creationId xmlns:a16="http://schemas.microsoft.com/office/drawing/2014/main" id="{B2081CD3-74DA-4E78-AB19-E7906ACEDFA4}"/>
              </a:ext>
            </a:extLst>
          </p:cNvPr>
          <p:cNvCxnSpPr>
            <a:cxnSpLocks/>
            <a:stCxn id="26" idx="3"/>
            <a:endCxn id="113" idx="1"/>
          </p:cNvCxnSpPr>
          <p:nvPr/>
        </p:nvCxnSpPr>
        <p:spPr>
          <a:xfrm>
            <a:off x="4915746" y="3338960"/>
            <a:ext cx="478068" cy="27889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接點: 弧形 1023">
            <a:extLst>
              <a:ext uri="{FF2B5EF4-FFF2-40B4-BE49-F238E27FC236}">
                <a16:creationId xmlns:a16="http://schemas.microsoft.com/office/drawing/2014/main" id="{A6443801-3F58-456D-A874-F27F9B510463}"/>
              </a:ext>
            </a:extLst>
          </p:cNvPr>
          <p:cNvCxnSpPr>
            <a:cxnSpLocks/>
            <a:stCxn id="27" idx="0"/>
            <a:endCxn id="113" idx="1"/>
          </p:cNvCxnSpPr>
          <p:nvPr/>
        </p:nvCxnSpPr>
        <p:spPr>
          <a:xfrm rot="5400000" flipH="1" flipV="1">
            <a:off x="4128390" y="3780914"/>
            <a:ext cx="1428483" cy="1102366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5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cxnSpLocks/>
            <a:stCxn id="75" idx="2"/>
            <a:endCxn id="23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76" idx="2"/>
            <a:endCxn id="23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人工作業 74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流程圖: 人工作業 75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94" name="直線單箭頭接點 27">
            <a:extLst>
              <a:ext uri="{FF2B5EF4-FFF2-40B4-BE49-F238E27FC236}">
                <a16:creationId xmlns:a16="http://schemas.microsoft.com/office/drawing/2014/main" id="{13AAE807-C1FC-0942-AF9A-049E8429278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: 圓角 3">
            <a:extLst>
              <a:ext uri="{FF2B5EF4-FFF2-40B4-BE49-F238E27FC236}">
                <a16:creationId xmlns:a16="http://schemas.microsoft.com/office/drawing/2014/main" id="{D552B8AB-817E-CC41-89C0-FCA24E21876A}"/>
              </a:ext>
            </a:extLst>
          </p:cNvPr>
          <p:cNvSpPr/>
          <p:nvPr/>
        </p:nvSpPr>
        <p:spPr>
          <a:xfrm>
            <a:off x="6715968" y="5536256"/>
            <a:ext cx="2251403" cy="678877"/>
          </a:xfrm>
          <a:prstGeom prst="roundRect">
            <a:avLst/>
          </a:prstGeom>
          <a:solidFill>
            <a:srgbClr val="FFF3CC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0" name="矩形: 圓角 3">
            <a:extLst>
              <a:ext uri="{FF2B5EF4-FFF2-40B4-BE49-F238E27FC236}">
                <a16:creationId xmlns:a16="http://schemas.microsoft.com/office/drawing/2014/main" id="{7EAEDE38-6C31-FC4A-A16E-451373F1AC88}"/>
              </a:ext>
            </a:extLst>
          </p:cNvPr>
          <p:cNvSpPr/>
          <p:nvPr/>
        </p:nvSpPr>
        <p:spPr>
          <a:xfrm>
            <a:off x="7874084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Depression</a:t>
            </a:r>
          </a:p>
        </p:txBody>
      </p:sp>
      <p:sp>
        <p:nvSpPr>
          <p:cNvPr id="102" name="矩形: 圓角 3">
            <a:extLst>
              <a:ext uri="{FF2B5EF4-FFF2-40B4-BE49-F238E27FC236}">
                <a16:creationId xmlns:a16="http://schemas.microsoft.com/office/drawing/2014/main" id="{F2DF0863-B176-864A-81FF-7760D037F9CC}"/>
              </a:ext>
            </a:extLst>
          </p:cNvPr>
          <p:cNvSpPr/>
          <p:nvPr/>
        </p:nvSpPr>
        <p:spPr>
          <a:xfrm>
            <a:off x="6773912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Mania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C5721FE-92A0-442B-BA1A-F6E212EB2657}"/>
              </a:ext>
            </a:extLst>
          </p:cNvPr>
          <p:cNvSpPr/>
          <p:nvPr/>
        </p:nvSpPr>
        <p:spPr>
          <a:xfrm>
            <a:off x="6591050" y="1508963"/>
            <a:ext cx="2457919" cy="53490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5FADCE51-29F9-4DD0-AF94-74FF6DEC979B}"/>
              </a:ext>
            </a:extLst>
          </p:cNvPr>
          <p:cNvSpPr/>
          <p:nvPr/>
        </p:nvSpPr>
        <p:spPr>
          <a:xfrm>
            <a:off x="6709007" y="3223286"/>
            <a:ext cx="2265326" cy="781778"/>
          </a:xfrm>
          <a:prstGeom prst="roundRect">
            <a:avLst/>
          </a:prstGeom>
          <a:noFill/>
          <a:ln w="38100">
            <a:solidFill>
              <a:srgbClr val="9ED3D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559D26A9-05E2-4779-87A4-76EFFDE25001}"/>
              </a:ext>
            </a:extLst>
          </p:cNvPr>
          <p:cNvSpPr/>
          <p:nvPr/>
        </p:nvSpPr>
        <p:spPr>
          <a:xfrm>
            <a:off x="5393814" y="3174350"/>
            <a:ext cx="1353599" cy="887010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Inference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211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86" grpId="0" animBg="1"/>
      <p:bldP spid="86" grpId="1" animBg="1"/>
      <p:bldP spid="22" grpId="0" animBg="1"/>
      <p:bldP spid="1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CC78A2BE-A171-2746-966F-6289AF262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270697"/>
            <a:ext cx="3200400" cy="2495550"/>
          </a:xfrm>
          <a:prstGeom prst="rect">
            <a:avLst/>
          </a:prstGeom>
        </p:spPr>
      </p:pic>
      <p:sp>
        <p:nvSpPr>
          <p:cNvPr id="116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For the learning part, we design three modules to constitute a multi-task learning framework.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Cross-modality Graph Convolutional Network (CMGCN)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+mj-lt"/>
                <a:cs typeface="Times New Roman" panose="02020603050405020304" pitchFamily="18" charset="0"/>
              </a:rPr>
              <a:t>Integrate visual cues from the face and context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Task-aware Objective Functions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+mj-lt"/>
                <a:cs typeface="Times New Roman" panose="02020603050405020304" pitchFamily="18" charset="0"/>
              </a:rPr>
              <a:t>Realize better model convergence for each task</a:t>
            </a:r>
          </a:p>
          <a:p>
            <a:pPr lvl="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+mj-lt"/>
                <a:cs typeface="Times New Roman" panose="02020603050405020304" pitchFamily="18" charset="0"/>
              </a:rPr>
              <a:t>Density Loss - for emotion recognition</a:t>
            </a:r>
          </a:p>
          <a:p>
            <a:pPr lvl="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+mj-lt"/>
                <a:cs typeface="Times New Roman" panose="02020603050405020304" pitchFamily="18" charset="0"/>
              </a:rPr>
              <a:t>Distributed Loss -  for depression estimation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Emotion Passer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+mj-lt"/>
                <a:cs typeface="Times New Roman" panose="02020603050405020304" pitchFamily="18" charset="0"/>
              </a:rPr>
              <a:t>Effectively transfer the prior knowledge on emotion to depression model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7462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>
                <a:cs typeface="Times" panose="02020603050405020304" pitchFamily="18" charset="0"/>
              </a:rPr>
              <a:t>System Overview - Multi-task </a:t>
            </a:r>
            <a:r>
              <a:rPr lang="en-US" altLang="zh-TW" sz="3600" dirty="0"/>
              <a:t>Learning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29F944-7599-2B4A-886E-4E2DDEBD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16</a:t>
            </a:fld>
            <a:endParaRPr lang="en-US" altLang="ja-JP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DF9391E-348F-49DB-9DCE-06267D38F3B0}"/>
              </a:ext>
            </a:extLst>
          </p:cNvPr>
          <p:cNvSpPr/>
          <p:nvPr/>
        </p:nvSpPr>
        <p:spPr>
          <a:xfrm>
            <a:off x="6804248" y="3717031"/>
            <a:ext cx="792088" cy="187220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A022A8B-C81F-4A9E-95EA-B93FA1A9BE2D}"/>
              </a:ext>
            </a:extLst>
          </p:cNvPr>
          <p:cNvSpPr/>
          <p:nvPr/>
        </p:nvSpPr>
        <p:spPr>
          <a:xfrm>
            <a:off x="8259800" y="3587303"/>
            <a:ext cx="792088" cy="3600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B5C3FD3-BBAB-4313-866B-006A11B4A05B}"/>
              </a:ext>
            </a:extLst>
          </p:cNvPr>
          <p:cNvSpPr/>
          <p:nvPr/>
        </p:nvSpPr>
        <p:spPr>
          <a:xfrm>
            <a:off x="8244408" y="5229200"/>
            <a:ext cx="792088" cy="3600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FD96B3E-98F4-41FA-8A5A-761F79F77DE9}"/>
              </a:ext>
            </a:extLst>
          </p:cNvPr>
          <p:cNvSpPr/>
          <p:nvPr/>
        </p:nvSpPr>
        <p:spPr>
          <a:xfrm>
            <a:off x="6804248" y="4365104"/>
            <a:ext cx="1008112" cy="43204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14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framework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 (CMGCN)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 Passer for Knowledge Transfer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96BDA-AB1B-2C45-8220-3DDD6765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17</a:t>
            </a:fld>
            <a:endParaRPr lang="en-US" altLang="ja-JP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9C9023B-3781-477D-B3A3-D5382050D4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"/>
          <a:stretch/>
        </p:blipFill>
        <p:spPr>
          <a:xfrm>
            <a:off x="4788024" y="3932555"/>
            <a:ext cx="4032448" cy="2925445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4EB7B0FA-6D67-46AF-A8DA-A49D65F02E56}"/>
              </a:ext>
            </a:extLst>
          </p:cNvPr>
          <p:cNvSpPr/>
          <p:nvPr/>
        </p:nvSpPr>
        <p:spPr>
          <a:xfrm>
            <a:off x="6156175" y="4365104"/>
            <a:ext cx="864097" cy="20162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26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B0F14E-8AF2-4343-8C82-6A135BA2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18</a:t>
            </a:fld>
            <a:endParaRPr lang="en-US" altLang="ja-JP" dirty="0"/>
          </a:p>
        </p:txBody>
      </p:sp>
      <p:sp>
        <p:nvSpPr>
          <p:cNvPr id="53" name="圓角矩形 4">
            <a:extLst>
              <a:ext uri="{FF2B5EF4-FFF2-40B4-BE49-F238E27FC236}">
                <a16:creationId xmlns:a16="http://schemas.microsoft.com/office/drawing/2014/main" id="{6BD785BA-F1AC-4F4E-9AE2-4C760CAADA08}"/>
              </a:ext>
            </a:extLst>
          </p:cNvPr>
          <p:cNvSpPr/>
          <p:nvPr/>
        </p:nvSpPr>
        <p:spPr>
          <a:xfrm>
            <a:off x="1385900" y="4390197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5BAA093F-1B5D-4E3A-8789-D3C89903CB4C}"/>
              </a:ext>
            </a:extLst>
          </p:cNvPr>
          <p:cNvSpPr/>
          <p:nvPr/>
        </p:nvSpPr>
        <p:spPr>
          <a:xfrm>
            <a:off x="1385900" y="1958329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9FFCB5E-FB9C-4E43-B07C-A8F7D62076EA}"/>
              </a:ext>
            </a:extLst>
          </p:cNvPr>
          <p:cNvSpPr/>
          <p:nvPr/>
        </p:nvSpPr>
        <p:spPr>
          <a:xfrm>
            <a:off x="2265903" y="2010817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58" name="接點: 弧形 1023">
            <a:extLst>
              <a:ext uri="{FF2B5EF4-FFF2-40B4-BE49-F238E27FC236}">
                <a16:creationId xmlns:a16="http://schemas.microsoft.com/office/drawing/2014/main" id="{AA68DE17-7D7C-4171-9686-E1B07A76883E}"/>
              </a:ext>
            </a:extLst>
          </p:cNvPr>
          <p:cNvCxnSpPr/>
          <p:nvPr/>
        </p:nvCxnSpPr>
        <p:spPr>
          <a:xfrm flipH="1">
            <a:off x="3549099" y="3396404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3DC77E7-02EE-4481-AD10-618E61CE2A0C}"/>
              </a:ext>
            </a:extLst>
          </p:cNvPr>
          <p:cNvSpPr txBox="1"/>
          <p:nvPr/>
        </p:nvSpPr>
        <p:spPr>
          <a:xfrm>
            <a:off x="3854690" y="4071171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Emotion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0" name="矩形: 圓角 67">
            <a:extLst>
              <a:ext uri="{FF2B5EF4-FFF2-40B4-BE49-F238E27FC236}">
                <a16:creationId xmlns:a16="http://schemas.microsoft.com/office/drawing/2014/main" id="{EE08FE49-2CF1-4BF5-BCB3-0E55DB7F56B8}"/>
              </a:ext>
            </a:extLst>
          </p:cNvPr>
          <p:cNvSpPr/>
          <p:nvPr/>
        </p:nvSpPr>
        <p:spPr>
          <a:xfrm>
            <a:off x="6402262" y="3110457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1" name="矩形: 圓角 68">
            <a:extLst>
              <a:ext uri="{FF2B5EF4-FFF2-40B4-BE49-F238E27FC236}">
                <a16:creationId xmlns:a16="http://schemas.microsoft.com/office/drawing/2014/main" id="{39348223-A08A-4F09-921D-5737A1EFF1BA}"/>
              </a:ext>
            </a:extLst>
          </p:cNvPr>
          <p:cNvSpPr/>
          <p:nvPr/>
        </p:nvSpPr>
        <p:spPr>
          <a:xfrm>
            <a:off x="6400391" y="4755138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2" name="直線單箭頭接點 69">
            <a:extLst>
              <a:ext uri="{FF2B5EF4-FFF2-40B4-BE49-F238E27FC236}">
                <a16:creationId xmlns:a16="http://schemas.microsoft.com/office/drawing/2014/main" id="{51635D4A-F1A5-487C-8AA9-1726A4E273AC}"/>
              </a:ext>
            </a:extLst>
          </p:cNvPr>
          <p:cNvCxnSpPr>
            <a:cxnSpLocks/>
            <a:stCxn id="129" idx="3"/>
            <a:endCxn id="61" idx="1"/>
          </p:cNvCxnSpPr>
          <p:nvPr/>
        </p:nvCxnSpPr>
        <p:spPr>
          <a:xfrm flipV="1">
            <a:off x="6271852" y="5025138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EE58A30-3FD3-4C58-AE66-AFEA918420EB}"/>
              </a:ext>
            </a:extLst>
          </p:cNvPr>
          <p:cNvSpPr txBox="1"/>
          <p:nvPr/>
        </p:nvSpPr>
        <p:spPr>
          <a:xfrm>
            <a:off x="5559597" y="1975467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41013BD-1FFF-4753-9B72-F0B264A5C505}"/>
              </a:ext>
            </a:extLst>
          </p:cNvPr>
          <p:cNvSpPr txBox="1"/>
          <p:nvPr/>
        </p:nvSpPr>
        <p:spPr>
          <a:xfrm>
            <a:off x="5575777" y="4458864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83D5CDA-67DA-4D39-A46F-859D87B00033}"/>
              </a:ext>
            </a:extLst>
          </p:cNvPr>
          <p:cNvSpPr/>
          <p:nvPr/>
        </p:nvSpPr>
        <p:spPr>
          <a:xfrm>
            <a:off x="2261052" y="4452432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90FCE08B-C94A-4EC0-A719-91181AA9DF29}"/>
              </a:ext>
            </a:extLst>
          </p:cNvPr>
          <p:cNvSpPr txBox="1"/>
          <p:nvPr/>
        </p:nvSpPr>
        <p:spPr>
          <a:xfrm>
            <a:off x="3122943" y="1550694"/>
            <a:ext cx="289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Multi-Learning Framework</a:t>
            </a:r>
            <a:endParaRPr lang="zh-TW" altLang="en-US" dirty="0">
              <a:latin typeface="+mj-lt"/>
            </a:endParaRPr>
          </a:p>
        </p:txBody>
      </p:sp>
      <p:sp>
        <p:nvSpPr>
          <p:cNvPr id="77" name="矩形: 圓角 67">
            <a:extLst>
              <a:ext uri="{FF2B5EF4-FFF2-40B4-BE49-F238E27FC236}">
                <a16:creationId xmlns:a16="http://schemas.microsoft.com/office/drawing/2014/main" id="{D9078A1B-5D76-4AC8-A3A9-AC63DC14E110}"/>
              </a:ext>
            </a:extLst>
          </p:cNvPr>
          <p:cNvSpPr/>
          <p:nvPr/>
        </p:nvSpPr>
        <p:spPr>
          <a:xfrm>
            <a:off x="6399505" y="2264226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8" name="直線單箭頭接點 27">
            <a:extLst>
              <a:ext uri="{FF2B5EF4-FFF2-40B4-BE49-F238E27FC236}">
                <a16:creationId xmlns:a16="http://schemas.microsoft.com/office/drawing/2014/main" id="{73191238-5B98-4D2E-B5DE-5C5CE79DF6D6}"/>
              </a:ext>
            </a:extLst>
          </p:cNvPr>
          <p:cNvCxnSpPr>
            <a:cxnSpLocks/>
            <a:stCxn id="93" idx="3"/>
            <a:endCxn id="60" idx="1"/>
          </p:cNvCxnSpPr>
          <p:nvPr/>
        </p:nvCxnSpPr>
        <p:spPr>
          <a:xfrm>
            <a:off x="6266150" y="3380457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27">
            <a:extLst>
              <a:ext uri="{FF2B5EF4-FFF2-40B4-BE49-F238E27FC236}">
                <a16:creationId xmlns:a16="http://schemas.microsoft.com/office/drawing/2014/main" id="{54341694-B572-47E7-8B8A-315C0E3B72B2}"/>
              </a:ext>
            </a:extLst>
          </p:cNvPr>
          <p:cNvCxnSpPr>
            <a:cxnSpLocks/>
            <a:stCxn id="87" idx="3"/>
            <a:endCxn id="77" idx="1"/>
          </p:cNvCxnSpPr>
          <p:nvPr/>
        </p:nvCxnSpPr>
        <p:spPr>
          <a:xfrm flipV="1">
            <a:off x="4878148" y="2534226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: 圓角 68">
            <a:extLst>
              <a:ext uri="{FF2B5EF4-FFF2-40B4-BE49-F238E27FC236}">
                <a16:creationId xmlns:a16="http://schemas.microsoft.com/office/drawing/2014/main" id="{79CB659C-66BB-44E4-8DC9-784E53824D9A}"/>
              </a:ext>
            </a:extLst>
          </p:cNvPr>
          <p:cNvSpPr/>
          <p:nvPr/>
        </p:nvSpPr>
        <p:spPr>
          <a:xfrm>
            <a:off x="6400391" y="5522785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1" name="直線單箭頭接點 69">
            <a:extLst>
              <a:ext uri="{FF2B5EF4-FFF2-40B4-BE49-F238E27FC236}">
                <a16:creationId xmlns:a16="http://schemas.microsoft.com/office/drawing/2014/main" id="{F6C473FD-51AB-4EB2-8836-A859478F89AA}"/>
              </a:ext>
            </a:extLst>
          </p:cNvPr>
          <p:cNvCxnSpPr>
            <a:cxnSpLocks/>
            <a:stCxn id="129" idx="3"/>
            <a:endCxn id="80" idx="1"/>
          </p:cNvCxnSpPr>
          <p:nvPr/>
        </p:nvCxnSpPr>
        <p:spPr>
          <a:xfrm>
            <a:off x="6271852" y="5357835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0B15BC2C-3F62-42C1-AC92-70E2CB2FDB75}"/>
              </a:ext>
            </a:extLst>
          </p:cNvPr>
          <p:cNvSpPr txBox="1"/>
          <p:nvPr/>
        </p:nvSpPr>
        <p:spPr>
          <a:xfrm>
            <a:off x="5532021" y="2818854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93" name="矩形: 圓角 53">
            <a:extLst>
              <a:ext uri="{FF2B5EF4-FFF2-40B4-BE49-F238E27FC236}">
                <a16:creationId xmlns:a16="http://schemas.microsoft.com/office/drawing/2014/main" id="{EAD1BFD1-19DF-4D9F-B396-D484363EBCED}"/>
              </a:ext>
            </a:extLst>
          </p:cNvPr>
          <p:cNvSpPr/>
          <p:nvPr/>
        </p:nvSpPr>
        <p:spPr>
          <a:xfrm>
            <a:off x="5006150" y="3110457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9" name="矩形: 圓角 54">
            <a:extLst>
              <a:ext uri="{FF2B5EF4-FFF2-40B4-BE49-F238E27FC236}">
                <a16:creationId xmlns:a16="http://schemas.microsoft.com/office/drawing/2014/main" id="{8C4B9FE5-7DDC-4803-83CF-795DBFD4A32A}"/>
              </a:ext>
            </a:extLst>
          </p:cNvPr>
          <p:cNvSpPr/>
          <p:nvPr/>
        </p:nvSpPr>
        <p:spPr>
          <a:xfrm>
            <a:off x="5011852" y="5087835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AD81A037-B9C6-4B84-95B4-44082E816944}"/>
              </a:ext>
            </a:extLst>
          </p:cNvPr>
          <p:cNvCxnSpPr>
            <a:cxnSpLocks/>
            <a:stCxn id="90" idx="3"/>
            <a:endCxn id="129" idx="1"/>
          </p:cNvCxnSpPr>
          <p:nvPr/>
        </p:nvCxnSpPr>
        <p:spPr>
          <a:xfrm flipV="1">
            <a:off x="4872286" y="5357835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27">
            <a:extLst>
              <a:ext uri="{FF2B5EF4-FFF2-40B4-BE49-F238E27FC236}">
                <a16:creationId xmlns:a16="http://schemas.microsoft.com/office/drawing/2014/main" id="{31A9D4DB-C845-4B09-9361-F23E5B7854C7}"/>
              </a:ext>
            </a:extLst>
          </p:cNvPr>
          <p:cNvCxnSpPr>
            <a:cxnSpLocks/>
            <a:stCxn id="87" idx="3"/>
            <a:endCxn id="93" idx="1"/>
          </p:cNvCxnSpPr>
          <p:nvPr/>
        </p:nvCxnSpPr>
        <p:spPr>
          <a:xfrm>
            <a:off x="4878148" y="2893164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圓角矩形 4"/>
          <p:cNvSpPr/>
          <p:nvPr/>
        </p:nvSpPr>
        <p:spPr>
          <a:xfrm>
            <a:off x="408620" y="1530020"/>
            <a:ext cx="8147248" cy="512428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777F5F45-2E92-49D3-AFE1-488BBCDC77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713105" y="4552345"/>
            <a:ext cx="504000" cy="55433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5DE63FDC-0B47-4904-9D5C-3D745D8DBC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1419518" y="5588338"/>
            <a:ext cx="799178" cy="593533"/>
          </a:xfrm>
          <a:prstGeom prst="rect">
            <a:avLst/>
          </a:prstGeom>
        </p:spPr>
      </p:pic>
      <p:pic>
        <p:nvPicPr>
          <p:cNvPr id="65" name="Google Shape;163;p25">
            <a:extLst>
              <a:ext uri="{FF2B5EF4-FFF2-40B4-BE49-F238E27FC236}">
                <a16:creationId xmlns:a16="http://schemas.microsoft.com/office/drawing/2014/main" id="{59734D0D-5824-4A07-8421-4B15F055734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1713997" y="2095112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26D999F6-8E48-483D-99C0-A3DD7B566FF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1418080" y="3148387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4CE0566F-0A4F-4285-A914-17219FB130A3}"/>
              </a:ext>
            </a:extLst>
          </p:cNvPr>
          <p:cNvCxnSpPr>
            <a:cxnSpLocks/>
            <a:stCxn id="65" idx="3"/>
            <a:endCxn id="83" idx="0"/>
          </p:cNvCxnSpPr>
          <p:nvPr/>
        </p:nvCxnSpPr>
        <p:spPr>
          <a:xfrm flipV="1">
            <a:off x="2217997" y="2359414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3D000E94-E934-49EE-A749-0DEA0A6CC052}"/>
              </a:ext>
            </a:extLst>
          </p:cNvPr>
          <p:cNvCxnSpPr>
            <a:cxnSpLocks/>
            <a:stCxn id="66" idx="3"/>
            <a:endCxn id="84" idx="0"/>
          </p:cNvCxnSpPr>
          <p:nvPr/>
        </p:nvCxnSpPr>
        <p:spPr>
          <a:xfrm flipV="1">
            <a:off x="2213809" y="3433894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98EF1D0D-733D-40C5-B944-EC3623CCDC49}"/>
              </a:ext>
            </a:extLst>
          </p:cNvPr>
          <p:cNvCxnSpPr>
            <a:cxnSpLocks/>
            <a:stCxn id="55" idx="3"/>
            <a:endCxn id="131" idx="0"/>
          </p:cNvCxnSpPr>
          <p:nvPr/>
        </p:nvCxnSpPr>
        <p:spPr>
          <a:xfrm>
            <a:off x="2217105" y="4829511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90B7BDB9-4C33-49E8-B958-9304BD2421DD}"/>
              </a:ext>
            </a:extLst>
          </p:cNvPr>
          <p:cNvCxnSpPr>
            <a:cxnSpLocks/>
            <a:stCxn id="56" idx="3"/>
            <a:endCxn id="132" idx="0"/>
          </p:cNvCxnSpPr>
          <p:nvPr/>
        </p:nvCxnSpPr>
        <p:spPr>
          <a:xfrm>
            <a:off x="2218696" y="5885105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0470496-9116-4C73-947E-25A96DCBCBA2}"/>
              </a:ext>
            </a:extLst>
          </p:cNvPr>
          <p:cNvSpPr txBox="1"/>
          <p:nvPr/>
        </p:nvSpPr>
        <p:spPr>
          <a:xfrm>
            <a:off x="1694672" y="258441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D7732A7-6CA7-4519-9C48-EB1B58EE021E}"/>
              </a:ext>
            </a:extLst>
          </p:cNvPr>
          <p:cNvSpPr txBox="1"/>
          <p:nvPr/>
        </p:nvSpPr>
        <p:spPr>
          <a:xfrm>
            <a:off x="1453079" y="371019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4DF05B5-7E06-4995-9B4F-AB1BFAE968D3}"/>
              </a:ext>
            </a:extLst>
          </p:cNvPr>
          <p:cNvSpPr txBox="1"/>
          <p:nvPr/>
        </p:nvSpPr>
        <p:spPr>
          <a:xfrm>
            <a:off x="1686063" y="505098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2798F2EC-12C2-44E7-8EA6-405B067BB91C}"/>
              </a:ext>
            </a:extLst>
          </p:cNvPr>
          <p:cNvSpPr txBox="1"/>
          <p:nvPr/>
        </p:nvSpPr>
        <p:spPr>
          <a:xfrm>
            <a:off x="1453078" y="6186240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3" name="流程圖: 人工作業 82">
            <a:extLst>
              <a:ext uri="{FF2B5EF4-FFF2-40B4-BE49-F238E27FC236}">
                <a16:creationId xmlns:a16="http://schemas.microsoft.com/office/drawing/2014/main" id="{74E820D8-E12C-4CDC-B663-6068E5661A4A}"/>
              </a:ext>
            </a:extLst>
          </p:cNvPr>
          <p:cNvSpPr/>
          <p:nvPr/>
        </p:nvSpPr>
        <p:spPr>
          <a:xfrm rot="16200000">
            <a:off x="2639951" y="19994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4" name="流程圖: 人工作業 83">
            <a:extLst>
              <a:ext uri="{FF2B5EF4-FFF2-40B4-BE49-F238E27FC236}">
                <a16:creationId xmlns:a16="http://schemas.microsoft.com/office/drawing/2014/main" id="{6D77EF8D-20D2-45D5-942B-F6C43E3FEBAE}"/>
              </a:ext>
            </a:extLst>
          </p:cNvPr>
          <p:cNvSpPr/>
          <p:nvPr/>
        </p:nvSpPr>
        <p:spPr>
          <a:xfrm rot="16200000">
            <a:off x="2650628" y="307389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76129369-3857-441C-B6D9-44E3E9D72740}"/>
              </a:ext>
            </a:extLst>
          </p:cNvPr>
          <p:cNvSpPr txBox="1"/>
          <p:nvPr/>
        </p:nvSpPr>
        <p:spPr>
          <a:xfrm>
            <a:off x="2108887" y="26294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10D9C7E8-04D5-4F9C-87F3-422CA1C42052}"/>
              </a:ext>
            </a:extLst>
          </p:cNvPr>
          <p:cNvSpPr txBox="1"/>
          <p:nvPr/>
        </p:nvSpPr>
        <p:spPr>
          <a:xfrm>
            <a:off x="2050883" y="370462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7" name="矩形: 圓角 11">
            <a:extLst>
              <a:ext uri="{FF2B5EF4-FFF2-40B4-BE49-F238E27FC236}">
                <a16:creationId xmlns:a16="http://schemas.microsoft.com/office/drawing/2014/main" id="{A4324E06-0767-4C77-83A9-FF288475CD93}"/>
              </a:ext>
            </a:extLst>
          </p:cNvPr>
          <p:cNvSpPr/>
          <p:nvPr/>
        </p:nvSpPr>
        <p:spPr>
          <a:xfrm>
            <a:off x="3618148" y="2623164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1118DFBB-1E83-48CE-B526-48429FB59686}"/>
              </a:ext>
            </a:extLst>
          </p:cNvPr>
          <p:cNvCxnSpPr>
            <a:cxnSpLocks/>
            <a:stCxn id="83" idx="2"/>
            <a:endCxn id="87" idx="1"/>
          </p:cNvCxnSpPr>
          <p:nvPr/>
        </p:nvCxnSpPr>
        <p:spPr>
          <a:xfrm>
            <a:off x="3269951" y="2359414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E6F5E-6A54-4155-B810-D6E06CC4994A}"/>
              </a:ext>
            </a:extLst>
          </p:cNvPr>
          <p:cNvCxnSpPr>
            <a:cxnSpLocks/>
            <a:stCxn id="84" idx="2"/>
            <a:endCxn id="87" idx="1"/>
          </p:cNvCxnSpPr>
          <p:nvPr/>
        </p:nvCxnSpPr>
        <p:spPr>
          <a:xfrm flipV="1">
            <a:off x="3280628" y="2893164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: 圓角 48">
            <a:extLst>
              <a:ext uri="{FF2B5EF4-FFF2-40B4-BE49-F238E27FC236}">
                <a16:creationId xmlns:a16="http://schemas.microsoft.com/office/drawing/2014/main" id="{4B04AADD-9FF5-460A-9F60-A1D4657E2887}"/>
              </a:ext>
            </a:extLst>
          </p:cNvPr>
          <p:cNvSpPr/>
          <p:nvPr/>
        </p:nvSpPr>
        <p:spPr>
          <a:xfrm>
            <a:off x="3612286" y="5089346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4BB9E40C-E5BC-447D-9CC0-E73F8298D263}"/>
              </a:ext>
            </a:extLst>
          </p:cNvPr>
          <p:cNvCxnSpPr>
            <a:cxnSpLocks/>
            <a:stCxn id="131" idx="2"/>
            <a:endCxn id="90" idx="1"/>
          </p:cNvCxnSpPr>
          <p:nvPr/>
        </p:nvCxnSpPr>
        <p:spPr>
          <a:xfrm>
            <a:off x="3269549" y="4829511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1402FEED-DA81-466D-AD18-C38706F5DD5D}"/>
              </a:ext>
            </a:extLst>
          </p:cNvPr>
          <p:cNvCxnSpPr>
            <a:cxnSpLocks/>
            <a:stCxn id="132" idx="2"/>
            <a:endCxn id="90" idx="1"/>
          </p:cNvCxnSpPr>
          <p:nvPr/>
        </p:nvCxnSpPr>
        <p:spPr>
          <a:xfrm flipV="1">
            <a:off x="3280226" y="5359346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流程圖: 人工作業 130">
            <a:extLst>
              <a:ext uri="{FF2B5EF4-FFF2-40B4-BE49-F238E27FC236}">
                <a16:creationId xmlns:a16="http://schemas.microsoft.com/office/drawing/2014/main" id="{A201C0BF-F4BA-409D-9E08-80F9F736916A}"/>
              </a:ext>
            </a:extLst>
          </p:cNvPr>
          <p:cNvSpPr/>
          <p:nvPr/>
        </p:nvSpPr>
        <p:spPr>
          <a:xfrm rot="16200000">
            <a:off x="2639549" y="4469511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2" name="流程圖: 人工作業 131">
            <a:extLst>
              <a:ext uri="{FF2B5EF4-FFF2-40B4-BE49-F238E27FC236}">
                <a16:creationId xmlns:a16="http://schemas.microsoft.com/office/drawing/2014/main" id="{21FBC21D-0E33-41CB-BAD6-E36DD6B13CAD}"/>
              </a:ext>
            </a:extLst>
          </p:cNvPr>
          <p:cNvSpPr/>
          <p:nvPr/>
        </p:nvSpPr>
        <p:spPr>
          <a:xfrm rot="16200000">
            <a:off x="2650226" y="5525775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DEFC9050-8C35-4592-9C7B-58DB61EE5D5F}"/>
              </a:ext>
            </a:extLst>
          </p:cNvPr>
          <p:cNvSpPr txBox="1"/>
          <p:nvPr/>
        </p:nvSpPr>
        <p:spPr>
          <a:xfrm>
            <a:off x="2108485" y="5093609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044CE146-9169-49D0-A3D3-FDBD541142ED}"/>
              </a:ext>
            </a:extLst>
          </p:cNvPr>
          <p:cNvSpPr txBox="1"/>
          <p:nvPr/>
        </p:nvSpPr>
        <p:spPr>
          <a:xfrm>
            <a:off x="2050883" y="6154433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6837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CMGCN takes the graph viewpoint to model the </a:t>
            </a:r>
            <a:r>
              <a:rPr lang="en-US" altLang="zh-TW" sz="2400" i="1" dirty="0">
                <a:latin typeface="+mj-lt"/>
                <a:cs typeface="Times New Roman" panose="02020603050405020304" pitchFamily="18" charset="0"/>
              </a:rPr>
              <a:t>pixel-wise correlation </a:t>
            </a: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between the face and the context modality</a:t>
            </a:r>
            <a:r>
              <a:rPr lang="en-US" altLang="zh-TW" sz="2400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to </a:t>
            </a:r>
            <a:r>
              <a:rPr lang="en-US" altLang="zh-TW" sz="2400" i="1" dirty="0">
                <a:latin typeface="+mj-lt"/>
                <a:cs typeface="Times New Roman" panose="02020603050405020304" pitchFamily="18" charset="0"/>
              </a:rPr>
              <a:t>seek the relevant pixel pairs with the similar semantic meaning</a:t>
            </a: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, and thus constructs a robust representation.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4F8C5-F69F-8A4B-8A05-CF28A743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19</a:t>
            </a:fld>
            <a:endParaRPr lang="en-US" altLang="ja-JP" dirty="0"/>
          </a:p>
        </p:txBody>
      </p:sp>
      <p:sp>
        <p:nvSpPr>
          <p:cNvPr id="63" name="立方體 62">
            <a:extLst>
              <a:ext uri="{FF2B5EF4-FFF2-40B4-BE49-F238E27FC236}">
                <a16:creationId xmlns:a16="http://schemas.microsoft.com/office/drawing/2014/main" id="{FF29EA80-CCA2-44C8-8152-F804A933102A}"/>
              </a:ext>
            </a:extLst>
          </p:cNvPr>
          <p:cNvSpPr>
            <a:spLocks noChangeAspect="1"/>
          </p:cNvSpPr>
          <p:nvPr/>
        </p:nvSpPr>
        <p:spPr>
          <a:xfrm>
            <a:off x="1208049" y="3321043"/>
            <a:ext cx="3679807" cy="2707645"/>
          </a:xfrm>
          <a:prstGeom prst="cube">
            <a:avLst>
              <a:gd name="adj" fmla="val 9859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5A3C4187-823C-410B-B778-96A2E9A56C10}"/>
              </a:ext>
            </a:extLst>
          </p:cNvPr>
          <p:cNvSpPr txBox="1"/>
          <p:nvPr/>
        </p:nvSpPr>
        <p:spPr>
          <a:xfrm>
            <a:off x="1944060" y="6123466"/>
            <a:ext cx="1935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+mj-lt"/>
              </a:rPr>
              <a:t>Context feature map </a:t>
            </a:r>
            <a:endParaRPr kumimoji="1" lang="zh-TW" altLang="en-US" sz="1400" dirty="0">
              <a:latin typeface="+mj-lt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03E41960-B544-4449-9B02-6D7B2DA8D832}"/>
              </a:ext>
            </a:extLst>
          </p:cNvPr>
          <p:cNvSpPr txBox="1"/>
          <p:nvPr/>
        </p:nvSpPr>
        <p:spPr>
          <a:xfrm>
            <a:off x="5707088" y="6123466"/>
            <a:ext cx="1935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Face feature map </a:t>
            </a:r>
            <a:endParaRPr kumimoji="1" lang="zh-TW" altLang="en-US" sz="1400" dirty="0">
              <a:latin typeface="+mj-lt"/>
            </a:endParaRPr>
          </a:p>
        </p:txBody>
      </p:sp>
      <p:pic>
        <p:nvPicPr>
          <p:cNvPr id="67" name="Google Shape;163;p25">
            <a:extLst>
              <a:ext uri="{FF2B5EF4-FFF2-40B4-BE49-F238E27FC236}">
                <a16:creationId xmlns:a16="http://schemas.microsoft.com/office/drawing/2014/main" id="{539784E4-2F76-41EB-BB12-D5B9CD597B9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020" b="75572"/>
          <a:stretch/>
        </p:blipFill>
        <p:spPr>
          <a:xfrm>
            <a:off x="1214519" y="3600177"/>
            <a:ext cx="3391774" cy="24625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" name="表格 6">
            <a:extLst>
              <a:ext uri="{FF2B5EF4-FFF2-40B4-BE49-F238E27FC236}">
                <a16:creationId xmlns:a16="http://schemas.microsoft.com/office/drawing/2014/main" id="{874D3FD0-1154-4BFB-AAE6-790E2CAB5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901475"/>
              </p:ext>
            </p:extLst>
          </p:nvPr>
        </p:nvGraphicFramePr>
        <p:xfrm>
          <a:off x="1210762" y="3598688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sp>
        <p:nvSpPr>
          <p:cNvPr id="69" name="立方體 68">
            <a:extLst>
              <a:ext uri="{FF2B5EF4-FFF2-40B4-BE49-F238E27FC236}">
                <a16:creationId xmlns:a16="http://schemas.microsoft.com/office/drawing/2014/main" id="{C2462909-2F17-4D87-AD3D-05D5E0B79E0D}"/>
              </a:ext>
            </a:extLst>
          </p:cNvPr>
          <p:cNvSpPr>
            <a:spLocks/>
          </p:cNvSpPr>
          <p:nvPr/>
        </p:nvSpPr>
        <p:spPr>
          <a:xfrm>
            <a:off x="5985731" y="4425784"/>
            <a:ext cx="1530000" cy="1584000"/>
          </a:xfrm>
          <a:prstGeom prst="cube">
            <a:avLst>
              <a:gd name="adj" fmla="val 9859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70" name="Google Shape;163;p25">
            <a:extLst>
              <a:ext uri="{FF2B5EF4-FFF2-40B4-BE49-F238E27FC236}">
                <a16:creationId xmlns:a16="http://schemas.microsoft.com/office/drawing/2014/main" id="{DCA951B1-5495-4834-932F-4F9FFB2E48E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5993351" y="4581651"/>
            <a:ext cx="1369015" cy="143958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" name="表格 70">
            <a:extLst>
              <a:ext uri="{FF2B5EF4-FFF2-40B4-BE49-F238E27FC236}">
                <a16:creationId xmlns:a16="http://schemas.microsoft.com/office/drawing/2014/main" id="{EBAAD589-C441-4C79-8F93-2AEFAF194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220678"/>
              </p:ext>
            </p:extLst>
          </p:nvPr>
        </p:nvGraphicFramePr>
        <p:xfrm>
          <a:off x="5998790" y="4581651"/>
          <a:ext cx="1371195" cy="1428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06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73" name="表格 6">
            <a:extLst>
              <a:ext uri="{FF2B5EF4-FFF2-40B4-BE49-F238E27FC236}">
                <a16:creationId xmlns:a16="http://schemas.microsoft.com/office/drawing/2014/main" id="{A2C7E747-0211-4295-90DC-937F9534C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919210"/>
              </p:ext>
            </p:extLst>
          </p:nvPr>
        </p:nvGraphicFramePr>
        <p:xfrm>
          <a:off x="1212500" y="3599033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graphicFrame>
        <p:nvGraphicFramePr>
          <p:cNvPr id="74" name="表格 6">
            <a:extLst>
              <a:ext uri="{FF2B5EF4-FFF2-40B4-BE49-F238E27FC236}">
                <a16:creationId xmlns:a16="http://schemas.microsoft.com/office/drawing/2014/main" id="{967EF6A1-0043-4DFC-B25A-C0A21070C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807459"/>
              </p:ext>
            </p:extLst>
          </p:nvPr>
        </p:nvGraphicFramePr>
        <p:xfrm>
          <a:off x="1208049" y="3598688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graphicFrame>
        <p:nvGraphicFramePr>
          <p:cNvPr id="75" name="表格 74">
            <a:extLst>
              <a:ext uri="{FF2B5EF4-FFF2-40B4-BE49-F238E27FC236}">
                <a16:creationId xmlns:a16="http://schemas.microsoft.com/office/drawing/2014/main" id="{CC7EC5C9-A956-4A2A-8C7D-9169D043B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52423"/>
              </p:ext>
            </p:extLst>
          </p:nvPr>
        </p:nvGraphicFramePr>
        <p:xfrm>
          <a:off x="5988142" y="4581651"/>
          <a:ext cx="1371195" cy="1428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06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cxnSp>
        <p:nvCxnSpPr>
          <p:cNvPr id="6" name="接點: 弧形 5">
            <a:extLst>
              <a:ext uri="{FF2B5EF4-FFF2-40B4-BE49-F238E27FC236}">
                <a16:creationId xmlns:a16="http://schemas.microsoft.com/office/drawing/2014/main" id="{70338C77-4B44-4B27-AB5F-D5166E770BCC}"/>
              </a:ext>
            </a:extLst>
          </p:cNvPr>
          <p:cNvCxnSpPr>
            <a:cxnSpLocks/>
            <a:stCxn id="74" idx="0"/>
            <a:endCxn id="75" idx="0"/>
          </p:cNvCxnSpPr>
          <p:nvPr/>
        </p:nvCxnSpPr>
        <p:spPr>
          <a:xfrm rot="16200000" flipH="1">
            <a:off x="4299912" y="2207824"/>
            <a:ext cx="982963" cy="3764690"/>
          </a:xfrm>
          <a:prstGeom prst="curvedConnector3">
            <a:avLst>
              <a:gd name="adj1" fmla="val -23256"/>
            </a:avLst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2FB8B1-4D2A-4C57-B5B4-D37D374E6426}"/>
              </a:ext>
            </a:extLst>
          </p:cNvPr>
          <p:cNvSpPr txBox="1"/>
          <p:nvPr/>
        </p:nvSpPr>
        <p:spPr>
          <a:xfrm>
            <a:off x="5364088" y="321297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High relevant regions</a:t>
            </a:r>
            <a:endParaRPr lang="zh-TW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3" name="標題 1">
            <a:extLst>
              <a:ext uri="{FF2B5EF4-FFF2-40B4-BE49-F238E27FC236}">
                <a16:creationId xmlns:a16="http://schemas.microsoft.com/office/drawing/2014/main" id="{78A89BCF-57AC-414F-9529-D6994C7A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</a:t>
            </a:r>
          </a:p>
        </p:txBody>
      </p:sp>
    </p:spTree>
    <p:extLst>
      <p:ext uri="{BB962C8B-B14F-4D97-AF65-F5344CB8AC3E}">
        <p14:creationId xmlns:p14="http://schemas.microsoft.com/office/powerpoint/2010/main" val="391737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DF740F-4BEB-3F41-B004-04E419892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8320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CMGCN – Network Architecture: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4F8C5-F69F-8A4B-8A05-CF28A743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20</a:t>
            </a:fld>
            <a:endParaRPr lang="en-US" altLang="ja-JP" dirty="0">
              <a:latin typeface="+mj-lt"/>
            </a:endParaRPr>
          </a:p>
        </p:txBody>
      </p:sp>
      <p:sp>
        <p:nvSpPr>
          <p:cNvPr id="83" name="標題 1">
            <a:extLst>
              <a:ext uri="{FF2B5EF4-FFF2-40B4-BE49-F238E27FC236}">
                <a16:creationId xmlns:a16="http://schemas.microsoft.com/office/drawing/2014/main" id="{78A89BCF-57AC-414F-9529-D6994C7A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 – Network Architecture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5CABBD-4AC5-4CBA-81E6-B9F8DA37A771}"/>
              </a:ext>
            </a:extLst>
          </p:cNvPr>
          <p:cNvSpPr/>
          <p:nvPr/>
        </p:nvSpPr>
        <p:spPr>
          <a:xfrm>
            <a:off x="1312384" y="4413348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A12EF4-F1EB-4C2F-A260-F08C11432BBE}"/>
              </a:ext>
            </a:extLst>
          </p:cNvPr>
          <p:cNvSpPr txBox="1"/>
          <p:nvPr/>
        </p:nvSpPr>
        <p:spPr>
          <a:xfrm>
            <a:off x="64618" y="5707289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20" name="直線箭頭接點 3">
            <a:extLst>
              <a:ext uri="{FF2B5EF4-FFF2-40B4-BE49-F238E27FC236}">
                <a16:creationId xmlns:a16="http://schemas.microsoft.com/office/drawing/2014/main" id="{8E85429E-D151-4287-AF39-61AD7A97C945}"/>
              </a:ext>
            </a:extLst>
          </p:cNvPr>
          <p:cNvCxnSpPr>
            <a:cxnSpLocks/>
            <a:stCxn id="23" idx="5"/>
            <a:endCxn id="81" idx="0"/>
          </p:cNvCxnSpPr>
          <p:nvPr/>
        </p:nvCxnSpPr>
        <p:spPr>
          <a:xfrm>
            <a:off x="2015447" y="2741890"/>
            <a:ext cx="332290" cy="10594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4">
            <a:extLst>
              <a:ext uri="{FF2B5EF4-FFF2-40B4-BE49-F238E27FC236}">
                <a16:creationId xmlns:a16="http://schemas.microsoft.com/office/drawing/2014/main" id="{DA85992A-B788-41BF-A217-7A768BB63F70}"/>
              </a:ext>
            </a:extLst>
          </p:cNvPr>
          <p:cNvCxnSpPr>
            <a:cxnSpLocks/>
            <a:stCxn id="49" idx="5"/>
            <a:endCxn id="81" idx="0"/>
          </p:cNvCxnSpPr>
          <p:nvPr/>
        </p:nvCxnSpPr>
        <p:spPr>
          <a:xfrm flipV="1">
            <a:off x="2015447" y="3801382"/>
            <a:ext cx="332290" cy="8936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立方體 22">
            <a:extLst>
              <a:ext uri="{FF2B5EF4-FFF2-40B4-BE49-F238E27FC236}">
                <a16:creationId xmlns:a16="http://schemas.microsoft.com/office/drawing/2014/main" id="{268858AB-D6E7-4FF9-99F6-8366D6336621}"/>
              </a:ext>
            </a:extLst>
          </p:cNvPr>
          <p:cNvSpPr>
            <a:spLocks noChangeAspect="1"/>
          </p:cNvSpPr>
          <p:nvPr/>
        </p:nvSpPr>
        <p:spPr>
          <a:xfrm>
            <a:off x="647447" y="2385977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27" name="直線箭頭接點 28">
            <a:extLst>
              <a:ext uri="{FF2B5EF4-FFF2-40B4-BE49-F238E27FC236}">
                <a16:creationId xmlns:a16="http://schemas.microsoft.com/office/drawing/2014/main" id="{8092151A-9AFC-47D3-8889-4FC2672C5095}"/>
              </a:ext>
            </a:extLst>
          </p:cNvPr>
          <p:cNvCxnSpPr>
            <a:cxnSpLocks/>
          </p:cNvCxnSpPr>
          <p:nvPr/>
        </p:nvCxnSpPr>
        <p:spPr>
          <a:xfrm flipV="1">
            <a:off x="3715950" y="3348993"/>
            <a:ext cx="264088" cy="56919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/>
              <p:nvPr/>
            </p:nvSpPr>
            <p:spPr>
              <a:xfrm>
                <a:off x="797955" y="249496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55" y="2494968"/>
                <a:ext cx="28967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/>
              <p:nvPr/>
            </p:nvSpPr>
            <p:spPr>
              <a:xfrm>
                <a:off x="394078" y="3245259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8" y="3245259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/>
              <p:nvPr/>
            </p:nvSpPr>
            <p:spPr>
              <a:xfrm>
                <a:off x="906769" y="278285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9" y="2782858"/>
                <a:ext cx="2896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/>
              <p:nvPr/>
            </p:nvSpPr>
            <p:spPr>
              <a:xfrm>
                <a:off x="784444" y="4478349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44" y="4478349"/>
                <a:ext cx="2896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/>
              <p:nvPr/>
            </p:nvSpPr>
            <p:spPr>
              <a:xfrm>
                <a:off x="380567" y="5228640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67" y="5228640"/>
                <a:ext cx="28967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/>
              <p:nvPr/>
            </p:nvSpPr>
            <p:spPr>
              <a:xfrm>
                <a:off x="893258" y="4766239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8" y="4766239"/>
                <a:ext cx="28967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E8A5F1-C10D-449E-BFA3-1962E5B0B16D}"/>
              </a:ext>
            </a:extLst>
          </p:cNvPr>
          <p:cNvSpPr txBox="1"/>
          <p:nvPr/>
        </p:nvSpPr>
        <p:spPr>
          <a:xfrm>
            <a:off x="64617" y="3738054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35" name="肘形接點 71">
            <a:extLst>
              <a:ext uri="{FF2B5EF4-FFF2-40B4-BE49-F238E27FC236}">
                <a16:creationId xmlns:a16="http://schemas.microsoft.com/office/drawing/2014/main" id="{3F354D05-270C-41CB-96A9-A336EBFBBF5D}"/>
              </a:ext>
            </a:extLst>
          </p:cNvPr>
          <p:cNvCxnSpPr>
            <a:cxnSpLocks/>
            <a:stCxn id="23" idx="0"/>
            <a:endCxn id="161" idx="0"/>
          </p:cNvCxnSpPr>
          <p:nvPr/>
        </p:nvCxnSpPr>
        <p:spPr>
          <a:xfrm rot="5400000" flipH="1" flipV="1">
            <a:off x="3976888" y="-62021"/>
            <a:ext cx="130645" cy="4765352"/>
          </a:xfrm>
          <a:prstGeom prst="bentConnector3">
            <a:avLst>
              <a:gd name="adj1" fmla="val 22053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88">
            <a:extLst>
              <a:ext uri="{FF2B5EF4-FFF2-40B4-BE49-F238E27FC236}">
                <a16:creationId xmlns:a16="http://schemas.microsoft.com/office/drawing/2014/main" id="{23D4FACD-1139-4431-BFA8-179A0FBCDABA}"/>
              </a:ext>
            </a:extLst>
          </p:cNvPr>
          <p:cNvCxnSpPr>
            <a:cxnSpLocks/>
            <a:stCxn id="161" idx="3"/>
            <a:endCxn id="47" idx="1"/>
          </p:cNvCxnSpPr>
          <p:nvPr/>
        </p:nvCxnSpPr>
        <p:spPr>
          <a:xfrm>
            <a:off x="7108886" y="2939332"/>
            <a:ext cx="412249" cy="798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185">
            <a:extLst>
              <a:ext uri="{FF2B5EF4-FFF2-40B4-BE49-F238E27FC236}">
                <a16:creationId xmlns:a16="http://schemas.microsoft.com/office/drawing/2014/main" id="{C970CC8B-FDD2-459C-A50B-B5927B0B6E90}"/>
              </a:ext>
            </a:extLst>
          </p:cNvPr>
          <p:cNvCxnSpPr>
            <a:cxnSpLocks/>
            <a:stCxn id="18" idx="2"/>
            <a:endCxn id="170" idx="2"/>
          </p:cNvCxnSpPr>
          <p:nvPr/>
        </p:nvCxnSpPr>
        <p:spPr>
          <a:xfrm rot="16200000" flipH="1">
            <a:off x="3745527" y="2931994"/>
            <a:ext cx="594195" cy="4776480"/>
          </a:xfrm>
          <a:prstGeom prst="bentConnector3">
            <a:avLst>
              <a:gd name="adj1" fmla="val 12393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243">
            <a:extLst>
              <a:ext uri="{FF2B5EF4-FFF2-40B4-BE49-F238E27FC236}">
                <a16:creationId xmlns:a16="http://schemas.microsoft.com/office/drawing/2014/main" id="{A593E5D1-D05A-4879-A0F5-42DF92351544}"/>
              </a:ext>
            </a:extLst>
          </p:cNvPr>
          <p:cNvCxnSpPr>
            <a:cxnSpLocks/>
          </p:cNvCxnSpPr>
          <p:nvPr/>
        </p:nvCxnSpPr>
        <p:spPr>
          <a:xfrm>
            <a:off x="3715950" y="3918192"/>
            <a:ext cx="266857" cy="57398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247">
            <a:extLst>
              <a:ext uri="{FF2B5EF4-FFF2-40B4-BE49-F238E27FC236}">
                <a16:creationId xmlns:a16="http://schemas.microsoft.com/office/drawing/2014/main" id="{B56DED66-D3AB-47B0-B5AC-D884901B46DC}"/>
              </a:ext>
            </a:extLst>
          </p:cNvPr>
          <p:cNvCxnSpPr>
            <a:cxnSpLocks/>
            <a:stCxn id="168" idx="3"/>
            <a:endCxn id="47" idx="3"/>
          </p:cNvCxnSpPr>
          <p:nvPr/>
        </p:nvCxnSpPr>
        <p:spPr>
          <a:xfrm flipV="1">
            <a:off x="7114864" y="3992708"/>
            <a:ext cx="406271" cy="7070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484A9F23-35BE-4E80-B717-18AD2AA919B6}"/>
              </a:ext>
            </a:extLst>
          </p:cNvPr>
          <p:cNvSpPr/>
          <p:nvPr/>
        </p:nvSpPr>
        <p:spPr>
          <a:xfrm>
            <a:off x="7468408" y="3685429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8" name="直線箭頭接點 256">
            <a:extLst>
              <a:ext uri="{FF2B5EF4-FFF2-40B4-BE49-F238E27FC236}">
                <a16:creationId xmlns:a16="http://schemas.microsoft.com/office/drawing/2014/main" id="{F79E62D2-FE84-4EFE-829D-B86BA3E5727B}"/>
              </a:ext>
            </a:extLst>
          </p:cNvPr>
          <p:cNvCxnSpPr>
            <a:cxnSpLocks/>
            <a:stCxn id="47" idx="6"/>
            <a:endCxn id="62" idx="1"/>
          </p:cNvCxnSpPr>
          <p:nvPr/>
        </p:nvCxnSpPr>
        <p:spPr>
          <a:xfrm>
            <a:off x="7828448" y="3865429"/>
            <a:ext cx="3695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立方體 48">
            <a:extLst>
              <a:ext uri="{FF2B5EF4-FFF2-40B4-BE49-F238E27FC236}">
                <a16:creationId xmlns:a16="http://schemas.microsoft.com/office/drawing/2014/main" id="{23724BB0-C317-4FDD-8434-7DBB22E41AAB}"/>
              </a:ext>
            </a:extLst>
          </p:cNvPr>
          <p:cNvSpPr/>
          <p:nvPr/>
        </p:nvSpPr>
        <p:spPr>
          <a:xfrm>
            <a:off x="647447" y="4339137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/>
              <p:nvPr/>
            </p:nvSpPr>
            <p:spPr>
              <a:xfrm>
                <a:off x="909891" y="473800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91" y="4738003"/>
                <a:ext cx="28967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93344726-A8E1-4ECF-BCDC-267A7A812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179007"/>
              </p:ext>
            </p:extLst>
          </p:nvPr>
        </p:nvGraphicFramePr>
        <p:xfrm>
          <a:off x="651025" y="3041330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1D742514-BEB9-4E55-9CE8-4D27AEAAA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170448"/>
              </p:ext>
            </p:extLst>
          </p:nvPr>
        </p:nvGraphicFramePr>
        <p:xfrm>
          <a:off x="652839" y="4994752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/>
              <p:nvPr/>
            </p:nvSpPr>
            <p:spPr>
              <a:xfrm>
                <a:off x="7455851" y="4626979"/>
                <a:ext cx="1652653" cy="49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Final</a:t>
                </a:r>
                <a:r>
                  <a:rPr kumimoji="1" lang="en-US" altLang="zh-TW" sz="1200" dirty="0">
                    <a:latin typeface="+mj-lt"/>
                  </a:rPr>
                  <a:t> representation</a:t>
                </a:r>
                <a:endParaRPr kumimoji="1" lang="zh-TW" altLang="en-US" sz="1200" dirty="0">
                  <a:latin typeface="+mj-lt"/>
                </a:endParaRPr>
              </a:p>
            </p:txBody>
          </p:sp>
        </mc:Choice>
        <mc:Fallback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851" y="4626979"/>
                <a:ext cx="1652653" cy="49654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>
            <a:extLst>
              <a:ext uri="{FF2B5EF4-FFF2-40B4-BE49-F238E27FC236}">
                <a16:creationId xmlns:a16="http://schemas.microsoft.com/office/drawing/2014/main" id="{457ED30A-4DFA-4EC6-A96A-3E858DF753B2}"/>
              </a:ext>
            </a:extLst>
          </p:cNvPr>
          <p:cNvSpPr/>
          <p:nvPr/>
        </p:nvSpPr>
        <p:spPr>
          <a:xfrm>
            <a:off x="8198006" y="3111837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6972F3F3-613D-49DF-AF5C-DE34FB872CA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1">
            <a:alphaModFix/>
          </a:blip>
          <a:srcRect l="4793" t="1878" r="83909" b="76362"/>
          <a:stretch/>
        </p:blipFill>
        <p:spPr>
          <a:xfrm>
            <a:off x="653614" y="5001080"/>
            <a:ext cx="705531" cy="7030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26C027F3-A101-42DA-BC10-23EB194B1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804626"/>
              </p:ext>
            </p:extLst>
          </p:nvPr>
        </p:nvGraphicFramePr>
        <p:xfrm>
          <a:off x="651877" y="4994651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76" name="Google Shape;163;p25">
            <a:extLst>
              <a:ext uri="{FF2B5EF4-FFF2-40B4-BE49-F238E27FC236}">
                <a16:creationId xmlns:a16="http://schemas.microsoft.com/office/drawing/2014/main" id="{7BFA45A4-B299-4ED2-A037-519F36AD40A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1">
            <a:alphaModFix/>
          </a:blip>
          <a:srcRect l="8194" t="5985" r="88394" b="87081"/>
          <a:stretch/>
        </p:blipFill>
        <p:spPr>
          <a:xfrm>
            <a:off x="652070" y="3047501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FC605E85-0E3F-4134-9E2D-CE1A27C1C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880589"/>
              </p:ext>
            </p:extLst>
          </p:nvPr>
        </p:nvGraphicFramePr>
        <p:xfrm>
          <a:off x="657143" y="3041020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26014"/>
                  </p:ext>
                </p:extLst>
              </p:nvPr>
            </p:nvGraphicFramePr>
            <p:xfrm>
              <a:off x="2644509" y="331538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26014"/>
                  </p:ext>
                </p:extLst>
              </p:nvPr>
            </p:nvGraphicFramePr>
            <p:xfrm>
              <a:off x="2644509" y="331538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3846" t="-3846" r="-20384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08000" t="-3846" r="-112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08000" t="-108000" r="-112000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/>
              <p:nvPr/>
            </p:nvSpPr>
            <p:spPr>
              <a:xfrm>
                <a:off x="2449979" y="4300435"/>
                <a:ext cx="1352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G</a:t>
                </a:r>
                <a:r>
                  <a:rPr kumimoji="1" lang="en-US" altLang="zh-TW" sz="1200" dirty="0">
                    <a:latin typeface="+mj-lt"/>
                  </a:rPr>
                  <a:t>raph </a:t>
                </a:r>
                <a14:m>
                  <m:oMath xmlns:m="http://schemas.openxmlformats.org/officeDocument/2006/math">
                    <m:r>
                      <a:rPr kumimoji="1"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(Cross-Modality)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79" y="4300435"/>
                <a:ext cx="1352828" cy="461665"/>
              </a:xfrm>
              <a:prstGeom prst="rect">
                <a:avLst/>
              </a:prstGeom>
              <a:blipFill>
                <a:blip r:embed="rId1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/>
              <p:nvPr/>
            </p:nvSpPr>
            <p:spPr>
              <a:xfrm>
                <a:off x="2895613" y="3010707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13" y="3010707"/>
                <a:ext cx="47205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/>
              <p:nvPr/>
            </p:nvSpPr>
            <p:spPr>
              <a:xfrm rot="16200000">
                <a:off x="2265599" y="3647493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65599" y="3647493"/>
                <a:ext cx="472052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0817196"/>
                  </p:ext>
                </p:extLst>
              </p:nvPr>
            </p:nvGraphicFramePr>
            <p:xfrm>
              <a:off x="4297886" y="2406118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0817196"/>
                  </p:ext>
                </p:extLst>
              </p:nvPr>
            </p:nvGraphicFramePr>
            <p:xfrm>
              <a:off x="4297886" y="2406118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3846" t="-3846" r="-203846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08000" t="-3846" r="-112000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08000" t="-108000" r="-112000" b="-1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/>
              <p:nvPr/>
            </p:nvSpPr>
            <p:spPr>
              <a:xfrm>
                <a:off x="4036440" y="3378118"/>
                <a:ext cx="1492904" cy="48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40" y="3378118"/>
                <a:ext cx="1492904" cy="482953"/>
              </a:xfrm>
              <a:prstGeom prst="rect">
                <a:avLst/>
              </a:prstGeom>
              <a:blipFill>
                <a:blip r:embed="rId1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/>
              <p:nvPr/>
            </p:nvSpPr>
            <p:spPr>
              <a:xfrm>
                <a:off x="4548990" y="2101444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990" y="2101444"/>
                <a:ext cx="472052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/>
              <p:nvPr/>
            </p:nvSpPr>
            <p:spPr>
              <a:xfrm rot="16200000">
                <a:off x="3918976" y="2738230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18976" y="2738230"/>
                <a:ext cx="472052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5539840"/>
                  </p:ext>
                </p:extLst>
              </p:nvPr>
            </p:nvGraphicFramePr>
            <p:xfrm>
              <a:off x="4303174" y="4163323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5539840"/>
                  </p:ext>
                </p:extLst>
              </p:nvPr>
            </p:nvGraphicFramePr>
            <p:xfrm>
              <a:off x="4303174" y="4163323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846" t="-3846" r="-203846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03846" t="-3846" r="-103846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03846" t="-103846" r="-103846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/>
              <p:nvPr/>
            </p:nvSpPr>
            <p:spPr>
              <a:xfrm>
                <a:off x="4041728" y="5135323"/>
                <a:ext cx="1492904" cy="46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28" y="5135323"/>
                <a:ext cx="1492904" cy="466731"/>
              </a:xfrm>
              <a:prstGeom prst="rect">
                <a:avLst/>
              </a:prstGeom>
              <a:blipFill>
                <a:blip r:embed="rId21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/>
              <p:nvPr/>
            </p:nvSpPr>
            <p:spPr>
              <a:xfrm>
                <a:off x="4554278" y="3858649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278" y="3858649"/>
                <a:ext cx="472052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/>
              <p:nvPr/>
            </p:nvSpPr>
            <p:spPr>
              <a:xfrm rot="16200000">
                <a:off x="3924264" y="4495435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24264" y="4495435"/>
                <a:ext cx="472052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直線箭頭接點 28">
            <a:extLst>
              <a:ext uri="{FF2B5EF4-FFF2-40B4-BE49-F238E27FC236}">
                <a16:creationId xmlns:a16="http://schemas.microsoft.com/office/drawing/2014/main" id="{C8579430-01DD-43A7-B863-54A1C5FE6124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5269886" y="2892118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E3BEC208-44E4-4256-9096-2E0E0604A023}"/>
              </a:ext>
            </a:extLst>
          </p:cNvPr>
          <p:cNvGrpSpPr/>
          <p:nvPr/>
        </p:nvGrpSpPr>
        <p:grpSpPr>
          <a:xfrm>
            <a:off x="5740886" y="2255332"/>
            <a:ext cx="1368000" cy="1601602"/>
            <a:chOff x="5619887" y="2186180"/>
            <a:chExt cx="1368000" cy="1601602"/>
          </a:xfrm>
        </p:grpSpPr>
        <p:sp>
          <p:nvSpPr>
            <p:cNvPr id="161" name="矩形: 圓角 160">
              <a:extLst>
                <a:ext uri="{FF2B5EF4-FFF2-40B4-BE49-F238E27FC236}">
                  <a16:creationId xmlns:a16="http://schemas.microsoft.com/office/drawing/2014/main" id="{F99B9E97-D54E-4CA9-A8A1-568089118D5D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B82D1BCD-FCF9-47A0-B683-C14906E43B74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2BE9DB0-FD19-40D6-AA40-AB2F0B76D0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E27F0452-BEC6-453C-8155-4028F057E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972F54F9-76F5-4ECC-AF71-1330376A23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926CDB9E-0890-4A7F-8A34-9F1BA69623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D9E61276-8F5A-475C-B667-A1B65D2E48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4CA46793-C9B2-44ED-B16C-94E6FEECCA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0B6530A-5DCC-4BDB-A70C-110E5DACE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23587F0-C0AB-4954-B393-83B7AFE1A7BC}"/>
                  </a:ext>
                </a:extLst>
              </p:cNvPr>
              <p:cNvCxnSpPr>
                <a:stCxn id="94" idx="7"/>
                <a:endCxn id="12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A3DC8826-CFBB-4C24-974A-F7E176A28198}"/>
                  </a:ext>
                </a:extLst>
              </p:cNvPr>
              <p:cNvCxnSpPr>
                <a:cxnSpLocks/>
                <a:stCxn id="94" idx="5"/>
                <a:endCxn id="96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BDF053F9-2419-466F-9132-E81892868A0B}"/>
                  </a:ext>
                </a:extLst>
              </p:cNvPr>
              <p:cNvCxnSpPr>
                <a:cxnSpLocks/>
                <a:stCxn id="93" idx="2"/>
                <a:endCxn id="12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885EB875-88A6-4EF7-9F4E-71859CB83404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56B3F570-087B-4A96-B1D0-ACC091EF4281}"/>
                  </a:ext>
                </a:extLst>
              </p:cNvPr>
              <p:cNvCxnSpPr>
                <a:cxnSpLocks/>
                <a:stCxn id="93" idx="4"/>
                <a:endCxn id="95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88FD2F7E-E45A-4598-BF6E-694659DA173E}"/>
                  </a:ext>
                </a:extLst>
              </p:cNvPr>
              <p:cNvCxnSpPr>
                <a:cxnSpLocks/>
                <a:stCxn id="93" idx="6"/>
                <a:endCxn id="97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93712470-7799-4FC2-B239-BDCB98AECFA5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E4757137-CC50-498B-B648-9BD4AF0BD936}"/>
                  </a:ext>
                </a:extLst>
              </p:cNvPr>
              <p:cNvCxnSpPr>
                <a:cxnSpLocks/>
                <a:stCxn id="94" idx="6"/>
                <a:endCxn id="12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7FB0C2B4-5275-40A9-994A-2F620819CF77}"/>
                  </a:ext>
                </a:extLst>
              </p:cNvPr>
              <p:cNvCxnSpPr>
                <a:cxnSpLocks/>
                <a:stCxn id="96" idx="0"/>
                <a:endCxn id="12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B7EACF4F-E630-4363-A3BC-DF07E998C015}"/>
                  </a:ext>
                </a:extLst>
              </p:cNvPr>
              <p:cNvCxnSpPr>
                <a:cxnSpLocks/>
                <a:stCxn id="95" idx="1"/>
                <a:endCxn id="12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DC9FEAE3-E3EB-4EAC-9D29-399A7E8024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E6B2D1DB-87F8-4521-AE7A-670815F13228}"/>
                  </a:ext>
                </a:extLst>
              </p:cNvPr>
              <p:cNvCxnSpPr>
                <a:cxnSpLocks/>
                <a:stCxn id="128" idx="7"/>
                <a:endCxn id="93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E90EDE44-B133-4395-80F0-B7E841F9C7B1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DD2CFFD6-24C3-4C0A-B4B3-1C44B1F32D2A}"/>
              </a:ext>
            </a:extLst>
          </p:cNvPr>
          <p:cNvGrpSpPr/>
          <p:nvPr/>
        </p:nvGrpSpPr>
        <p:grpSpPr>
          <a:xfrm>
            <a:off x="5746864" y="4015730"/>
            <a:ext cx="1368000" cy="1601602"/>
            <a:chOff x="5619887" y="2186180"/>
            <a:chExt cx="1368000" cy="1601602"/>
          </a:xfrm>
        </p:grpSpPr>
        <p:sp>
          <p:nvSpPr>
            <p:cNvPr id="168" name="矩形: 圓角 167">
              <a:extLst>
                <a:ext uri="{FF2B5EF4-FFF2-40B4-BE49-F238E27FC236}">
                  <a16:creationId xmlns:a16="http://schemas.microsoft.com/office/drawing/2014/main" id="{2C5B4D64-776C-4CF4-AD4C-94A741227777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9" name="群組 168">
              <a:extLst>
                <a:ext uri="{FF2B5EF4-FFF2-40B4-BE49-F238E27FC236}">
                  <a16:creationId xmlns:a16="http://schemas.microsoft.com/office/drawing/2014/main" id="{7185FAA1-F99B-44AF-BDB0-F5D2263F20C5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BEE496E-58C6-4CC0-9654-C7262FA9E6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2" name="橢圓 171">
                <a:extLst>
                  <a:ext uri="{FF2B5EF4-FFF2-40B4-BE49-F238E27FC236}">
                    <a16:creationId xmlns:a16="http://schemas.microsoft.com/office/drawing/2014/main" id="{FA9B313B-E817-4E92-927F-BF48C9A74D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3" name="橢圓 172">
                <a:extLst>
                  <a:ext uri="{FF2B5EF4-FFF2-40B4-BE49-F238E27FC236}">
                    <a16:creationId xmlns:a16="http://schemas.microsoft.com/office/drawing/2014/main" id="{B8D85A10-2509-4579-A8E3-39053583A4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4" name="橢圓 173">
                <a:extLst>
                  <a:ext uri="{FF2B5EF4-FFF2-40B4-BE49-F238E27FC236}">
                    <a16:creationId xmlns:a16="http://schemas.microsoft.com/office/drawing/2014/main" id="{FFD05A3F-EB33-490D-AD47-6F2670737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橢圓 174">
                <a:extLst>
                  <a:ext uri="{FF2B5EF4-FFF2-40B4-BE49-F238E27FC236}">
                    <a16:creationId xmlns:a16="http://schemas.microsoft.com/office/drawing/2014/main" id="{9CB2B12A-C83B-4DA6-AC53-66736B3C7B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6" name="橢圓 175">
                <a:extLst>
                  <a:ext uri="{FF2B5EF4-FFF2-40B4-BE49-F238E27FC236}">
                    <a16:creationId xmlns:a16="http://schemas.microsoft.com/office/drawing/2014/main" id="{58DA5C5E-DDE9-4729-896C-36084271C8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橢圓 176">
                <a:extLst>
                  <a:ext uri="{FF2B5EF4-FFF2-40B4-BE49-F238E27FC236}">
                    <a16:creationId xmlns:a16="http://schemas.microsoft.com/office/drawing/2014/main" id="{00C4810D-BD66-4007-90AF-D974DB790C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8" name="直線接點 177">
                <a:extLst>
                  <a:ext uri="{FF2B5EF4-FFF2-40B4-BE49-F238E27FC236}">
                    <a16:creationId xmlns:a16="http://schemas.microsoft.com/office/drawing/2014/main" id="{54169956-3E45-4493-8D60-9FD8C0CE2CC2}"/>
                  </a:ext>
                </a:extLst>
              </p:cNvPr>
              <p:cNvCxnSpPr>
                <a:stCxn id="173" idx="7"/>
                <a:endCxn id="171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>
                <a:extLst>
                  <a:ext uri="{FF2B5EF4-FFF2-40B4-BE49-F238E27FC236}">
                    <a16:creationId xmlns:a16="http://schemas.microsoft.com/office/drawing/2014/main" id="{2BAE4B11-8161-44D4-9063-D82F687AAC8E}"/>
                  </a:ext>
                </a:extLst>
              </p:cNvPr>
              <p:cNvCxnSpPr>
                <a:cxnSpLocks/>
                <a:stCxn id="173" idx="5"/>
                <a:endCxn id="175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接點 179">
                <a:extLst>
                  <a:ext uri="{FF2B5EF4-FFF2-40B4-BE49-F238E27FC236}">
                    <a16:creationId xmlns:a16="http://schemas.microsoft.com/office/drawing/2014/main" id="{7FAE9F36-AA11-47F2-8E2D-995868FBEB8D}"/>
                  </a:ext>
                </a:extLst>
              </p:cNvPr>
              <p:cNvCxnSpPr>
                <a:cxnSpLocks/>
                <a:stCxn id="172" idx="2"/>
                <a:endCxn id="171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>
                <a:extLst>
                  <a:ext uri="{FF2B5EF4-FFF2-40B4-BE49-F238E27FC236}">
                    <a16:creationId xmlns:a16="http://schemas.microsoft.com/office/drawing/2014/main" id="{E645C670-FBCF-4094-AF4B-B4098BDAD76F}"/>
                  </a:ext>
                </a:extLst>
              </p:cNvPr>
              <p:cNvCxnSpPr>
                <a:cxnSpLocks/>
                <a:stCxn id="174" idx="3"/>
                <a:endCxn id="175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CCE3E56D-E224-4D8D-B7A0-C8FB97F6DAE5}"/>
                  </a:ext>
                </a:extLst>
              </p:cNvPr>
              <p:cNvCxnSpPr>
                <a:cxnSpLocks/>
                <a:stCxn id="172" idx="4"/>
                <a:endCxn id="174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 182">
                <a:extLst>
                  <a:ext uri="{FF2B5EF4-FFF2-40B4-BE49-F238E27FC236}">
                    <a16:creationId xmlns:a16="http://schemas.microsoft.com/office/drawing/2014/main" id="{B515A1F0-38BE-42E3-96BB-6F4CA865D98B}"/>
                  </a:ext>
                </a:extLst>
              </p:cNvPr>
              <p:cNvCxnSpPr>
                <a:cxnSpLocks/>
                <a:stCxn id="172" idx="6"/>
                <a:endCxn id="176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>
                <a:extLst>
                  <a:ext uri="{FF2B5EF4-FFF2-40B4-BE49-F238E27FC236}">
                    <a16:creationId xmlns:a16="http://schemas.microsoft.com/office/drawing/2014/main" id="{E6C45C82-2F5E-452D-A014-2E94436159EF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>
                <a:extLst>
                  <a:ext uri="{FF2B5EF4-FFF2-40B4-BE49-F238E27FC236}">
                    <a16:creationId xmlns:a16="http://schemas.microsoft.com/office/drawing/2014/main" id="{83215A0A-3B79-435D-9222-92714513F7CB}"/>
                  </a:ext>
                </a:extLst>
              </p:cNvPr>
              <p:cNvCxnSpPr>
                <a:cxnSpLocks/>
                <a:stCxn id="173" idx="6"/>
                <a:endCxn id="18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接點 185">
                <a:extLst>
                  <a:ext uri="{FF2B5EF4-FFF2-40B4-BE49-F238E27FC236}">
                    <a16:creationId xmlns:a16="http://schemas.microsoft.com/office/drawing/2014/main" id="{27AC68C1-0581-4BB0-ADF3-7F24D1749FFC}"/>
                  </a:ext>
                </a:extLst>
              </p:cNvPr>
              <p:cNvCxnSpPr>
                <a:cxnSpLocks/>
                <a:stCxn id="175" idx="0"/>
                <a:endCxn id="18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>
                <a:extLst>
                  <a:ext uri="{FF2B5EF4-FFF2-40B4-BE49-F238E27FC236}">
                    <a16:creationId xmlns:a16="http://schemas.microsoft.com/office/drawing/2014/main" id="{3E700B24-1B7A-4261-A948-A89C1E62025C}"/>
                  </a:ext>
                </a:extLst>
              </p:cNvPr>
              <p:cNvCxnSpPr>
                <a:cxnSpLocks/>
                <a:stCxn id="174" idx="1"/>
                <a:endCxn id="18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4055ADA7-CA00-4B82-88A9-C29842472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89" name="直線接點 188">
                <a:extLst>
                  <a:ext uri="{FF2B5EF4-FFF2-40B4-BE49-F238E27FC236}">
                    <a16:creationId xmlns:a16="http://schemas.microsoft.com/office/drawing/2014/main" id="{D3E6B441-840F-4653-AB46-8C100B0128F4}"/>
                  </a:ext>
                </a:extLst>
              </p:cNvPr>
              <p:cNvCxnSpPr>
                <a:cxnSpLocks/>
                <a:stCxn id="188" idx="7"/>
                <a:endCxn id="172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B3A92344-F652-456C-8A6F-78703CAEFC1F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cxnSp>
        <p:nvCxnSpPr>
          <p:cNvPr id="193" name="直線箭頭接點 28">
            <a:extLst>
              <a:ext uri="{FF2B5EF4-FFF2-40B4-BE49-F238E27FC236}">
                <a16:creationId xmlns:a16="http://schemas.microsoft.com/office/drawing/2014/main" id="{382568EC-89EC-4425-A470-C24C251C06B6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5275174" y="4649323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群組 254">
            <a:extLst>
              <a:ext uri="{FF2B5EF4-FFF2-40B4-BE49-F238E27FC236}">
                <a16:creationId xmlns:a16="http://schemas.microsoft.com/office/drawing/2014/main" id="{903D7B1A-AF37-4C04-B373-C40D1CCF5F2B}"/>
              </a:ext>
            </a:extLst>
          </p:cNvPr>
          <p:cNvGrpSpPr/>
          <p:nvPr/>
        </p:nvGrpSpPr>
        <p:grpSpPr>
          <a:xfrm>
            <a:off x="6308889" y="5932031"/>
            <a:ext cx="2864440" cy="953353"/>
            <a:chOff x="6171963" y="1238563"/>
            <a:chExt cx="2864440" cy="953353"/>
          </a:xfrm>
        </p:grpSpPr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01969BCD-3449-4A94-8BFF-4867091DD228}"/>
                </a:ext>
              </a:extLst>
            </p:cNvPr>
            <p:cNvSpPr txBox="1"/>
            <p:nvPr/>
          </p:nvSpPr>
          <p:spPr>
            <a:xfrm>
              <a:off x="6553484" y="1238563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9A631BC8-08D1-49A8-8C57-46B871FA4E7E}"/>
                </a:ext>
              </a:extLst>
            </p:cNvPr>
            <p:cNvSpPr/>
            <p:nvPr/>
          </p:nvSpPr>
          <p:spPr>
            <a:xfrm>
              <a:off x="6286967" y="1271673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17C44EF-E2A1-46E5-B56D-EDD763D79960}"/>
                </a:ext>
              </a:extLst>
            </p:cNvPr>
            <p:cNvSpPr/>
            <p:nvPr/>
          </p:nvSpPr>
          <p:spPr>
            <a:xfrm>
              <a:off x="6171963" y="1945695"/>
              <a:ext cx="286444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Graph Conv Layer: Graph Convolutional layer</a:t>
              </a:r>
              <a:endParaRPr lang="zh-TW" altLang="en-US" sz="1000" dirty="0">
                <a:latin typeface="+mj-lt"/>
              </a:endParaRPr>
            </a:p>
          </p:txBody>
        </p:sp>
        <p:cxnSp>
          <p:nvCxnSpPr>
            <p:cNvPr id="57" name="直線箭頭接點 32">
              <a:extLst>
                <a:ext uri="{FF2B5EF4-FFF2-40B4-BE49-F238E27FC236}">
                  <a16:creationId xmlns:a16="http://schemas.microsoft.com/office/drawing/2014/main" id="{D2929AE9-F0CE-4AAF-8742-43AD62101BE6}"/>
                </a:ext>
              </a:extLst>
            </p:cNvPr>
            <p:cNvCxnSpPr>
              <a:cxnSpLocks/>
            </p:cNvCxnSpPr>
            <p:nvPr/>
          </p:nvCxnSpPr>
          <p:spPr>
            <a:xfrm>
              <a:off x="6305525" y="186684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AE257C27-BED7-4409-B2AA-AA6D9B2170F5}"/>
                </a:ext>
              </a:extLst>
            </p:cNvPr>
            <p:cNvSpPr txBox="1"/>
            <p:nvPr/>
          </p:nvSpPr>
          <p:spPr>
            <a:xfrm>
              <a:off x="6553484" y="1740525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Average Pooling (AP)</a:t>
              </a:r>
              <a:endParaRPr kumimoji="1" lang="zh-TW" altLang="en-US" sz="1000" dirty="0">
                <a:latin typeface="+mj-lt"/>
              </a:endParaRPr>
            </a:p>
          </p:txBody>
        </p:sp>
        <p:cxnSp>
          <p:nvCxnSpPr>
            <p:cNvPr id="253" name="直線箭頭接點 32">
              <a:extLst>
                <a:ext uri="{FF2B5EF4-FFF2-40B4-BE49-F238E27FC236}">
                  <a16:creationId xmlns:a16="http://schemas.microsoft.com/office/drawing/2014/main" id="{B05A732C-4484-4D8D-980C-8F1588C061B7}"/>
                </a:ext>
              </a:extLst>
            </p:cNvPr>
            <p:cNvCxnSpPr>
              <a:cxnSpLocks/>
            </p:cNvCxnSpPr>
            <p:nvPr/>
          </p:nvCxnSpPr>
          <p:spPr>
            <a:xfrm>
              <a:off x="6300192" y="1611104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文字方塊 253">
              <a:extLst>
                <a:ext uri="{FF2B5EF4-FFF2-40B4-BE49-F238E27FC236}">
                  <a16:creationId xmlns:a16="http://schemas.microsoft.com/office/drawing/2014/main" id="{941C2015-36FD-4D50-9414-6267D60C1172}"/>
                </a:ext>
              </a:extLst>
            </p:cNvPr>
            <p:cNvSpPr txBox="1"/>
            <p:nvPr/>
          </p:nvSpPr>
          <p:spPr>
            <a:xfrm>
              <a:off x="6548151" y="1484784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Sampling scheme</a:t>
              </a:r>
              <a:endParaRPr kumimoji="1" lang="zh-TW" altLang="en-US" sz="1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7706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CMGCN – network architecture: </a:t>
            </a:r>
          </a:p>
        </p:txBody>
      </p:sp>
      <p:sp>
        <p:nvSpPr>
          <p:cNvPr id="83" name="標題 1">
            <a:extLst>
              <a:ext uri="{FF2B5EF4-FFF2-40B4-BE49-F238E27FC236}">
                <a16:creationId xmlns:a16="http://schemas.microsoft.com/office/drawing/2014/main" id="{78A89BCF-57AC-414F-9529-D6994C7A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 – Build an affinity graph (1 / 2)</a:t>
            </a:r>
          </a:p>
        </p:txBody>
      </p:sp>
      <p:cxnSp>
        <p:nvCxnSpPr>
          <p:cNvPr id="27" name="直線箭頭接點 28">
            <a:extLst>
              <a:ext uri="{FF2B5EF4-FFF2-40B4-BE49-F238E27FC236}">
                <a16:creationId xmlns:a16="http://schemas.microsoft.com/office/drawing/2014/main" id="{8092151A-9AFC-47D3-8889-4FC2672C5095}"/>
              </a:ext>
            </a:extLst>
          </p:cNvPr>
          <p:cNvCxnSpPr>
            <a:cxnSpLocks/>
          </p:cNvCxnSpPr>
          <p:nvPr/>
        </p:nvCxnSpPr>
        <p:spPr>
          <a:xfrm flipV="1">
            <a:off x="3715950" y="3777391"/>
            <a:ext cx="264088" cy="569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接點 71">
            <a:extLst>
              <a:ext uri="{FF2B5EF4-FFF2-40B4-BE49-F238E27FC236}">
                <a16:creationId xmlns:a16="http://schemas.microsoft.com/office/drawing/2014/main" id="{3F354D05-270C-41CB-96A9-A336EBFBBF5D}"/>
              </a:ext>
            </a:extLst>
          </p:cNvPr>
          <p:cNvCxnSpPr>
            <a:cxnSpLocks/>
            <a:stCxn id="23" idx="0"/>
            <a:endCxn id="161" idx="0"/>
          </p:cNvCxnSpPr>
          <p:nvPr/>
        </p:nvCxnSpPr>
        <p:spPr>
          <a:xfrm rot="5400000" flipH="1" flipV="1">
            <a:off x="3976888" y="366377"/>
            <a:ext cx="130645" cy="4765352"/>
          </a:xfrm>
          <a:prstGeom prst="bentConnector3">
            <a:avLst>
              <a:gd name="adj1" fmla="val 22053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88">
            <a:extLst>
              <a:ext uri="{FF2B5EF4-FFF2-40B4-BE49-F238E27FC236}">
                <a16:creationId xmlns:a16="http://schemas.microsoft.com/office/drawing/2014/main" id="{23D4FACD-1139-4431-BFA8-179A0FBCDABA}"/>
              </a:ext>
            </a:extLst>
          </p:cNvPr>
          <p:cNvCxnSpPr>
            <a:cxnSpLocks/>
            <a:stCxn id="161" idx="3"/>
            <a:endCxn id="47" idx="1"/>
          </p:cNvCxnSpPr>
          <p:nvPr/>
        </p:nvCxnSpPr>
        <p:spPr>
          <a:xfrm>
            <a:off x="7108886" y="3367730"/>
            <a:ext cx="412249" cy="798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185">
            <a:extLst>
              <a:ext uri="{FF2B5EF4-FFF2-40B4-BE49-F238E27FC236}">
                <a16:creationId xmlns:a16="http://schemas.microsoft.com/office/drawing/2014/main" id="{C970CC8B-FDD2-459C-A50B-B5927B0B6E90}"/>
              </a:ext>
            </a:extLst>
          </p:cNvPr>
          <p:cNvCxnSpPr>
            <a:cxnSpLocks/>
            <a:stCxn id="18" idx="2"/>
            <a:endCxn id="170" idx="2"/>
          </p:cNvCxnSpPr>
          <p:nvPr/>
        </p:nvCxnSpPr>
        <p:spPr>
          <a:xfrm rot="16200000" flipH="1">
            <a:off x="3745527" y="3360392"/>
            <a:ext cx="594195" cy="4776480"/>
          </a:xfrm>
          <a:prstGeom prst="bentConnector3">
            <a:avLst>
              <a:gd name="adj1" fmla="val 12393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243">
            <a:extLst>
              <a:ext uri="{FF2B5EF4-FFF2-40B4-BE49-F238E27FC236}">
                <a16:creationId xmlns:a16="http://schemas.microsoft.com/office/drawing/2014/main" id="{A593E5D1-D05A-4879-A0F5-42DF92351544}"/>
              </a:ext>
            </a:extLst>
          </p:cNvPr>
          <p:cNvCxnSpPr>
            <a:cxnSpLocks/>
          </p:cNvCxnSpPr>
          <p:nvPr/>
        </p:nvCxnSpPr>
        <p:spPr>
          <a:xfrm>
            <a:off x="3715950" y="4346590"/>
            <a:ext cx="266857" cy="5739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247">
            <a:extLst>
              <a:ext uri="{FF2B5EF4-FFF2-40B4-BE49-F238E27FC236}">
                <a16:creationId xmlns:a16="http://schemas.microsoft.com/office/drawing/2014/main" id="{B56DED66-D3AB-47B0-B5AC-D884901B46DC}"/>
              </a:ext>
            </a:extLst>
          </p:cNvPr>
          <p:cNvCxnSpPr>
            <a:cxnSpLocks/>
            <a:stCxn id="168" idx="3"/>
            <a:endCxn id="47" idx="3"/>
          </p:cNvCxnSpPr>
          <p:nvPr/>
        </p:nvCxnSpPr>
        <p:spPr>
          <a:xfrm flipV="1">
            <a:off x="7114864" y="4421106"/>
            <a:ext cx="406271" cy="7070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484A9F23-35BE-4E80-B717-18AD2AA919B6}"/>
              </a:ext>
            </a:extLst>
          </p:cNvPr>
          <p:cNvSpPr/>
          <p:nvPr/>
        </p:nvSpPr>
        <p:spPr>
          <a:xfrm>
            <a:off x="7468408" y="4113827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8" name="直線箭頭接點 256">
            <a:extLst>
              <a:ext uri="{FF2B5EF4-FFF2-40B4-BE49-F238E27FC236}">
                <a16:creationId xmlns:a16="http://schemas.microsoft.com/office/drawing/2014/main" id="{F79E62D2-FE84-4EFE-829D-B86BA3E5727B}"/>
              </a:ext>
            </a:extLst>
          </p:cNvPr>
          <p:cNvCxnSpPr>
            <a:cxnSpLocks/>
            <a:stCxn id="47" idx="6"/>
            <a:endCxn id="62" idx="1"/>
          </p:cNvCxnSpPr>
          <p:nvPr/>
        </p:nvCxnSpPr>
        <p:spPr>
          <a:xfrm>
            <a:off x="7828448" y="4293827"/>
            <a:ext cx="3695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/>
              <p:nvPr/>
            </p:nvSpPr>
            <p:spPr>
              <a:xfrm>
                <a:off x="7455851" y="5055377"/>
                <a:ext cx="1652653" cy="49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Final</a:t>
                </a:r>
                <a:r>
                  <a:rPr kumimoji="1" lang="en-US" altLang="zh-TW" sz="1200" dirty="0">
                    <a:latin typeface="+mj-lt"/>
                  </a:rPr>
                  <a:t> representation</a:t>
                </a:r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851" y="5055377"/>
                <a:ext cx="1652653" cy="496546"/>
              </a:xfrm>
              <a:prstGeom prst="rect">
                <a:avLst/>
              </a:prstGeom>
              <a:blipFill>
                <a:blip r:embed="rId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>
            <a:extLst>
              <a:ext uri="{FF2B5EF4-FFF2-40B4-BE49-F238E27FC236}">
                <a16:creationId xmlns:a16="http://schemas.microsoft.com/office/drawing/2014/main" id="{457ED30A-4DFA-4EC6-A96A-3E858DF753B2}"/>
              </a:ext>
            </a:extLst>
          </p:cNvPr>
          <p:cNvSpPr/>
          <p:nvPr/>
        </p:nvSpPr>
        <p:spPr>
          <a:xfrm>
            <a:off x="8198006" y="3540235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908899"/>
                  </p:ext>
                </p:extLst>
              </p:nvPr>
            </p:nvGraphicFramePr>
            <p:xfrm>
              <a:off x="4297886" y="283451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908899"/>
                  </p:ext>
                </p:extLst>
              </p:nvPr>
            </p:nvGraphicFramePr>
            <p:xfrm>
              <a:off x="4297886" y="283451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774" t="-1852" r="-205660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852" t="-1852" r="-101852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852" t="-103774" r="-101852" b="-1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/>
              <p:nvPr/>
            </p:nvSpPr>
            <p:spPr>
              <a:xfrm>
                <a:off x="4036440" y="3806516"/>
                <a:ext cx="1492904" cy="48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40" y="3806516"/>
                <a:ext cx="1492904" cy="48295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/>
              <p:nvPr/>
            </p:nvSpPr>
            <p:spPr>
              <a:xfrm>
                <a:off x="4548990" y="2529842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990" y="2529842"/>
                <a:ext cx="47205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/>
              <p:nvPr/>
            </p:nvSpPr>
            <p:spPr>
              <a:xfrm rot="16200000">
                <a:off x="3918976" y="3166628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18976" y="3166628"/>
                <a:ext cx="47205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5137381"/>
                  </p:ext>
                </p:extLst>
              </p:nvPr>
            </p:nvGraphicFramePr>
            <p:xfrm>
              <a:off x="4303174" y="459172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5137381"/>
                  </p:ext>
                </p:extLst>
              </p:nvPr>
            </p:nvGraphicFramePr>
            <p:xfrm>
              <a:off x="4303174" y="459172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852" t="-1887" r="-201852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3774" t="-1887" r="-105660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3774" t="-100000" r="-105660" b="-1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/>
              <p:nvPr/>
            </p:nvSpPr>
            <p:spPr>
              <a:xfrm>
                <a:off x="4041728" y="5563721"/>
                <a:ext cx="1492904" cy="475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28" y="5563721"/>
                <a:ext cx="1492904" cy="475451"/>
              </a:xfrm>
              <a:prstGeom prst="rect">
                <a:avLst/>
              </a:prstGeom>
              <a:blipFill>
                <a:blip r:embed="rId9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/>
              <p:nvPr/>
            </p:nvSpPr>
            <p:spPr>
              <a:xfrm>
                <a:off x="4554278" y="4287047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278" y="4287047"/>
                <a:ext cx="47205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/>
              <p:nvPr/>
            </p:nvSpPr>
            <p:spPr>
              <a:xfrm rot="16200000">
                <a:off x="3924264" y="4923833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24264" y="4923833"/>
                <a:ext cx="47205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直線箭頭接點 28">
            <a:extLst>
              <a:ext uri="{FF2B5EF4-FFF2-40B4-BE49-F238E27FC236}">
                <a16:creationId xmlns:a16="http://schemas.microsoft.com/office/drawing/2014/main" id="{C8579430-01DD-43A7-B863-54A1C5FE6124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5269886" y="3320516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E3BEC208-44E4-4256-9096-2E0E0604A023}"/>
              </a:ext>
            </a:extLst>
          </p:cNvPr>
          <p:cNvGrpSpPr/>
          <p:nvPr/>
        </p:nvGrpSpPr>
        <p:grpSpPr>
          <a:xfrm>
            <a:off x="5740886" y="2683730"/>
            <a:ext cx="1368000" cy="1601602"/>
            <a:chOff x="5619887" y="2186180"/>
            <a:chExt cx="1368000" cy="1601602"/>
          </a:xfrm>
        </p:grpSpPr>
        <p:sp>
          <p:nvSpPr>
            <p:cNvPr id="161" name="矩形: 圓角 160">
              <a:extLst>
                <a:ext uri="{FF2B5EF4-FFF2-40B4-BE49-F238E27FC236}">
                  <a16:creationId xmlns:a16="http://schemas.microsoft.com/office/drawing/2014/main" id="{F99B9E97-D54E-4CA9-A8A1-568089118D5D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B82D1BCD-FCF9-47A0-B683-C14906E43B74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2BE9DB0-FD19-40D6-AA40-AB2F0B76D0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E27F0452-BEC6-453C-8155-4028F057E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972F54F9-76F5-4ECC-AF71-1330376A23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926CDB9E-0890-4A7F-8A34-9F1BA69623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D9E61276-8F5A-475C-B667-A1B65D2E48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4CA46793-C9B2-44ED-B16C-94E6FEECCA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0B6530A-5DCC-4BDB-A70C-110E5DACE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23587F0-C0AB-4954-B393-83B7AFE1A7BC}"/>
                  </a:ext>
                </a:extLst>
              </p:cNvPr>
              <p:cNvCxnSpPr>
                <a:stCxn id="94" idx="7"/>
                <a:endCxn id="12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A3DC8826-CFBB-4C24-974A-F7E176A28198}"/>
                  </a:ext>
                </a:extLst>
              </p:cNvPr>
              <p:cNvCxnSpPr>
                <a:cxnSpLocks/>
                <a:stCxn id="94" idx="5"/>
                <a:endCxn id="96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BDF053F9-2419-466F-9132-E81892868A0B}"/>
                  </a:ext>
                </a:extLst>
              </p:cNvPr>
              <p:cNvCxnSpPr>
                <a:cxnSpLocks/>
                <a:stCxn id="93" idx="2"/>
                <a:endCxn id="12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885EB875-88A6-4EF7-9F4E-71859CB83404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56B3F570-087B-4A96-B1D0-ACC091EF4281}"/>
                  </a:ext>
                </a:extLst>
              </p:cNvPr>
              <p:cNvCxnSpPr>
                <a:cxnSpLocks/>
                <a:stCxn id="93" idx="4"/>
                <a:endCxn id="95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88FD2F7E-E45A-4598-BF6E-694659DA173E}"/>
                  </a:ext>
                </a:extLst>
              </p:cNvPr>
              <p:cNvCxnSpPr>
                <a:cxnSpLocks/>
                <a:stCxn id="93" idx="6"/>
                <a:endCxn id="97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93712470-7799-4FC2-B239-BDCB98AECFA5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E4757137-CC50-498B-B648-9BD4AF0BD936}"/>
                  </a:ext>
                </a:extLst>
              </p:cNvPr>
              <p:cNvCxnSpPr>
                <a:cxnSpLocks/>
                <a:stCxn id="94" idx="6"/>
                <a:endCxn id="12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7FB0C2B4-5275-40A9-994A-2F620819CF77}"/>
                  </a:ext>
                </a:extLst>
              </p:cNvPr>
              <p:cNvCxnSpPr>
                <a:cxnSpLocks/>
                <a:stCxn id="96" idx="0"/>
                <a:endCxn id="12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B7EACF4F-E630-4363-A3BC-DF07E998C015}"/>
                  </a:ext>
                </a:extLst>
              </p:cNvPr>
              <p:cNvCxnSpPr>
                <a:cxnSpLocks/>
                <a:stCxn id="95" idx="1"/>
                <a:endCxn id="12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DC9FEAE3-E3EB-4EAC-9D29-399A7E8024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E6B2D1DB-87F8-4521-AE7A-670815F13228}"/>
                  </a:ext>
                </a:extLst>
              </p:cNvPr>
              <p:cNvCxnSpPr>
                <a:cxnSpLocks/>
                <a:stCxn id="128" idx="7"/>
                <a:endCxn id="93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E90EDE44-B133-4395-80F0-B7E841F9C7B1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DD2CFFD6-24C3-4C0A-B4B3-1C44B1F32D2A}"/>
              </a:ext>
            </a:extLst>
          </p:cNvPr>
          <p:cNvGrpSpPr/>
          <p:nvPr/>
        </p:nvGrpSpPr>
        <p:grpSpPr>
          <a:xfrm>
            <a:off x="5746864" y="4444128"/>
            <a:ext cx="1368000" cy="1601602"/>
            <a:chOff x="5619887" y="2186180"/>
            <a:chExt cx="1368000" cy="1601602"/>
          </a:xfrm>
        </p:grpSpPr>
        <p:sp>
          <p:nvSpPr>
            <p:cNvPr id="168" name="矩形: 圓角 167">
              <a:extLst>
                <a:ext uri="{FF2B5EF4-FFF2-40B4-BE49-F238E27FC236}">
                  <a16:creationId xmlns:a16="http://schemas.microsoft.com/office/drawing/2014/main" id="{2C5B4D64-776C-4CF4-AD4C-94A741227777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  <p:grpSp>
          <p:nvGrpSpPr>
            <p:cNvPr id="169" name="群組 168">
              <a:extLst>
                <a:ext uri="{FF2B5EF4-FFF2-40B4-BE49-F238E27FC236}">
                  <a16:creationId xmlns:a16="http://schemas.microsoft.com/office/drawing/2014/main" id="{7185FAA1-F99B-44AF-BDB0-F5D2263F20C5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BEE496E-58C6-4CC0-9654-C7262FA9E6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2" name="橢圓 171">
                <a:extLst>
                  <a:ext uri="{FF2B5EF4-FFF2-40B4-BE49-F238E27FC236}">
                    <a16:creationId xmlns:a16="http://schemas.microsoft.com/office/drawing/2014/main" id="{FA9B313B-E817-4E92-927F-BF48C9A74D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3" name="橢圓 172">
                <a:extLst>
                  <a:ext uri="{FF2B5EF4-FFF2-40B4-BE49-F238E27FC236}">
                    <a16:creationId xmlns:a16="http://schemas.microsoft.com/office/drawing/2014/main" id="{B8D85A10-2509-4579-A8E3-39053583A4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4" name="橢圓 173">
                <a:extLst>
                  <a:ext uri="{FF2B5EF4-FFF2-40B4-BE49-F238E27FC236}">
                    <a16:creationId xmlns:a16="http://schemas.microsoft.com/office/drawing/2014/main" id="{FFD05A3F-EB33-490D-AD47-6F2670737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5" name="橢圓 174">
                <a:extLst>
                  <a:ext uri="{FF2B5EF4-FFF2-40B4-BE49-F238E27FC236}">
                    <a16:creationId xmlns:a16="http://schemas.microsoft.com/office/drawing/2014/main" id="{9CB2B12A-C83B-4DA6-AC53-66736B3C7B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6" name="橢圓 175">
                <a:extLst>
                  <a:ext uri="{FF2B5EF4-FFF2-40B4-BE49-F238E27FC236}">
                    <a16:creationId xmlns:a16="http://schemas.microsoft.com/office/drawing/2014/main" id="{58DA5C5E-DDE9-4729-896C-36084271C8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7" name="橢圓 176">
                <a:extLst>
                  <a:ext uri="{FF2B5EF4-FFF2-40B4-BE49-F238E27FC236}">
                    <a16:creationId xmlns:a16="http://schemas.microsoft.com/office/drawing/2014/main" id="{00C4810D-BD66-4007-90AF-D974DB790C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cxnSp>
            <p:nvCxnSpPr>
              <p:cNvPr id="178" name="直線接點 177">
                <a:extLst>
                  <a:ext uri="{FF2B5EF4-FFF2-40B4-BE49-F238E27FC236}">
                    <a16:creationId xmlns:a16="http://schemas.microsoft.com/office/drawing/2014/main" id="{54169956-3E45-4493-8D60-9FD8C0CE2CC2}"/>
                  </a:ext>
                </a:extLst>
              </p:cNvPr>
              <p:cNvCxnSpPr>
                <a:stCxn id="173" idx="7"/>
                <a:endCxn id="171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>
                <a:extLst>
                  <a:ext uri="{FF2B5EF4-FFF2-40B4-BE49-F238E27FC236}">
                    <a16:creationId xmlns:a16="http://schemas.microsoft.com/office/drawing/2014/main" id="{2BAE4B11-8161-44D4-9063-D82F687AAC8E}"/>
                  </a:ext>
                </a:extLst>
              </p:cNvPr>
              <p:cNvCxnSpPr>
                <a:cxnSpLocks/>
                <a:stCxn id="173" idx="5"/>
                <a:endCxn id="175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接點 179">
                <a:extLst>
                  <a:ext uri="{FF2B5EF4-FFF2-40B4-BE49-F238E27FC236}">
                    <a16:creationId xmlns:a16="http://schemas.microsoft.com/office/drawing/2014/main" id="{7FAE9F36-AA11-47F2-8E2D-995868FBEB8D}"/>
                  </a:ext>
                </a:extLst>
              </p:cNvPr>
              <p:cNvCxnSpPr>
                <a:cxnSpLocks/>
                <a:stCxn id="172" idx="2"/>
                <a:endCxn id="171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>
                <a:extLst>
                  <a:ext uri="{FF2B5EF4-FFF2-40B4-BE49-F238E27FC236}">
                    <a16:creationId xmlns:a16="http://schemas.microsoft.com/office/drawing/2014/main" id="{E645C670-FBCF-4094-AF4B-B4098BDAD76F}"/>
                  </a:ext>
                </a:extLst>
              </p:cNvPr>
              <p:cNvCxnSpPr>
                <a:cxnSpLocks/>
                <a:stCxn id="174" idx="3"/>
                <a:endCxn id="175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CCE3E56D-E224-4D8D-B7A0-C8FB97F6DAE5}"/>
                  </a:ext>
                </a:extLst>
              </p:cNvPr>
              <p:cNvCxnSpPr>
                <a:cxnSpLocks/>
                <a:stCxn id="172" idx="4"/>
                <a:endCxn id="174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 182">
                <a:extLst>
                  <a:ext uri="{FF2B5EF4-FFF2-40B4-BE49-F238E27FC236}">
                    <a16:creationId xmlns:a16="http://schemas.microsoft.com/office/drawing/2014/main" id="{B515A1F0-38BE-42E3-96BB-6F4CA865D98B}"/>
                  </a:ext>
                </a:extLst>
              </p:cNvPr>
              <p:cNvCxnSpPr>
                <a:cxnSpLocks/>
                <a:stCxn id="172" idx="6"/>
                <a:endCxn id="176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>
                <a:extLst>
                  <a:ext uri="{FF2B5EF4-FFF2-40B4-BE49-F238E27FC236}">
                    <a16:creationId xmlns:a16="http://schemas.microsoft.com/office/drawing/2014/main" id="{E6C45C82-2F5E-452D-A014-2E94436159EF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>
                <a:extLst>
                  <a:ext uri="{FF2B5EF4-FFF2-40B4-BE49-F238E27FC236}">
                    <a16:creationId xmlns:a16="http://schemas.microsoft.com/office/drawing/2014/main" id="{83215A0A-3B79-435D-9222-92714513F7CB}"/>
                  </a:ext>
                </a:extLst>
              </p:cNvPr>
              <p:cNvCxnSpPr>
                <a:cxnSpLocks/>
                <a:stCxn id="173" idx="6"/>
                <a:endCxn id="18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接點 185">
                <a:extLst>
                  <a:ext uri="{FF2B5EF4-FFF2-40B4-BE49-F238E27FC236}">
                    <a16:creationId xmlns:a16="http://schemas.microsoft.com/office/drawing/2014/main" id="{27AC68C1-0581-4BB0-ADF3-7F24D1749FFC}"/>
                  </a:ext>
                </a:extLst>
              </p:cNvPr>
              <p:cNvCxnSpPr>
                <a:cxnSpLocks/>
                <a:stCxn id="175" idx="0"/>
                <a:endCxn id="18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>
                <a:extLst>
                  <a:ext uri="{FF2B5EF4-FFF2-40B4-BE49-F238E27FC236}">
                    <a16:creationId xmlns:a16="http://schemas.microsoft.com/office/drawing/2014/main" id="{3E700B24-1B7A-4261-A948-A89C1E62025C}"/>
                  </a:ext>
                </a:extLst>
              </p:cNvPr>
              <p:cNvCxnSpPr>
                <a:cxnSpLocks/>
                <a:stCxn id="174" idx="1"/>
                <a:endCxn id="18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4055ADA7-CA00-4B82-88A9-C29842472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cxnSp>
            <p:nvCxnSpPr>
              <p:cNvPr id="189" name="直線接點 188">
                <a:extLst>
                  <a:ext uri="{FF2B5EF4-FFF2-40B4-BE49-F238E27FC236}">
                    <a16:creationId xmlns:a16="http://schemas.microsoft.com/office/drawing/2014/main" id="{D3E6B441-840F-4653-AB46-8C100B0128F4}"/>
                  </a:ext>
                </a:extLst>
              </p:cNvPr>
              <p:cNvCxnSpPr>
                <a:cxnSpLocks/>
                <a:stCxn id="188" idx="7"/>
                <a:endCxn id="172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B3A92344-F652-456C-8A6F-78703CAEFC1F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cxnSp>
        <p:nvCxnSpPr>
          <p:cNvPr id="193" name="直線箭頭接點 28">
            <a:extLst>
              <a:ext uri="{FF2B5EF4-FFF2-40B4-BE49-F238E27FC236}">
                <a16:creationId xmlns:a16="http://schemas.microsoft.com/office/drawing/2014/main" id="{382568EC-89EC-4425-A470-C24C251C06B6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5275174" y="5077721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圓角矩形 4">
            <a:extLst>
              <a:ext uri="{FF2B5EF4-FFF2-40B4-BE49-F238E27FC236}">
                <a16:creationId xmlns:a16="http://schemas.microsoft.com/office/drawing/2014/main" id="{B0B19D53-5592-472A-AA33-17A9DFE7E87B}"/>
              </a:ext>
            </a:extLst>
          </p:cNvPr>
          <p:cNvSpPr/>
          <p:nvPr/>
        </p:nvSpPr>
        <p:spPr>
          <a:xfrm>
            <a:off x="221072" y="2423396"/>
            <a:ext cx="8655835" cy="424176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 algn="just">
              <a:spcBef>
                <a:spcPts val="1200"/>
              </a:spcBef>
              <a:buFont typeface="+mj-lt"/>
              <a:buAutoNum type="arabicPeriod"/>
            </a:pPr>
            <a:endParaRPr lang="en-US" altLang="zh-TW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4F8C5-F69F-8A4B-8A05-CF28A743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21</a:t>
            </a:fld>
            <a:endParaRPr lang="en-US" altLang="ja-JP" dirty="0">
              <a:latin typeface="+mj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5CABBD-4AC5-4CBA-81E6-B9F8DA37A771}"/>
              </a:ext>
            </a:extLst>
          </p:cNvPr>
          <p:cNvSpPr/>
          <p:nvPr/>
        </p:nvSpPr>
        <p:spPr>
          <a:xfrm>
            <a:off x="1312384" y="4841746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A12EF4-F1EB-4C2F-A260-F08C11432BBE}"/>
              </a:ext>
            </a:extLst>
          </p:cNvPr>
          <p:cNvSpPr txBox="1"/>
          <p:nvPr/>
        </p:nvSpPr>
        <p:spPr>
          <a:xfrm>
            <a:off x="64618" y="6135687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20" name="直線箭頭接點 3">
            <a:extLst>
              <a:ext uri="{FF2B5EF4-FFF2-40B4-BE49-F238E27FC236}">
                <a16:creationId xmlns:a16="http://schemas.microsoft.com/office/drawing/2014/main" id="{8E85429E-D151-4287-AF39-61AD7A97C945}"/>
              </a:ext>
            </a:extLst>
          </p:cNvPr>
          <p:cNvCxnSpPr>
            <a:cxnSpLocks/>
            <a:stCxn id="23" idx="5"/>
            <a:endCxn id="81" idx="0"/>
          </p:cNvCxnSpPr>
          <p:nvPr/>
        </p:nvCxnSpPr>
        <p:spPr>
          <a:xfrm>
            <a:off x="2015447" y="3170288"/>
            <a:ext cx="332290" cy="10594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4">
            <a:extLst>
              <a:ext uri="{FF2B5EF4-FFF2-40B4-BE49-F238E27FC236}">
                <a16:creationId xmlns:a16="http://schemas.microsoft.com/office/drawing/2014/main" id="{DA85992A-B788-41BF-A217-7A768BB63F70}"/>
              </a:ext>
            </a:extLst>
          </p:cNvPr>
          <p:cNvCxnSpPr>
            <a:cxnSpLocks/>
            <a:stCxn id="49" idx="5"/>
            <a:endCxn id="81" idx="0"/>
          </p:cNvCxnSpPr>
          <p:nvPr/>
        </p:nvCxnSpPr>
        <p:spPr>
          <a:xfrm flipV="1">
            <a:off x="2015447" y="4229780"/>
            <a:ext cx="332290" cy="8936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立方體 22">
            <a:extLst>
              <a:ext uri="{FF2B5EF4-FFF2-40B4-BE49-F238E27FC236}">
                <a16:creationId xmlns:a16="http://schemas.microsoft.com/office/drawing/2014/main" id="{268858AB-D6E7-4FF9-99F6-8366D6336621}"/>
              </a:ext>
            </a:extLst>
          </p:cNvPr>
          <p:cNvSpPr>
            <a:spLocks noChangeAspect="1"/>
          </p:cNvSpPr>
          <p:nvPr/>
        </p:nvSpPr>
        <p:spPr>
          <a:xfrm>
            <a:off x="647447" y="2814375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/>
              <p:nvPr/>
            </p:nvSpPr>
            <p:spPr>
              <a:xfrm>
                <a:off x="797955" y="292336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55" y="2923366"/>
                <a:ext cx="28967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/>
              <p:nvPr/>
            </p:nvSpPr>
            <p:spPr>
              <a:xfrm>
                <a:off x="394078" y="367365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8" y="3673657"/>
                <a:ext cx="28967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/>
              <p:nvPr/>
            </p:nvSpPr>
            <p:spPr>
              <a:xfrm>
                <a:off x="906769" y="321125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9" y="3211256"/>
                <a:ext cx="289671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/>
              <p:nvPr/>
            </p:nvSpPr>
            <p:spPr>
              <a:xfrm>
                <a:off x="784444" y="490674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44" y="4906747"/>
                <a:ext cx="28967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/>
              <p:nvPr/>
            </p:nvSpPr>
            <p:spPr>
              <a:xfrm>
                <a:off x="380567" y="565703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67" y="5657038"/>
                <a:ext cx="289671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/>
              <p:nvPr/>
            </p:nvSpPr>
            <p:spPr>
              <a:xfrm>
                <a:off x="893258" y="519463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8" y="5194637"/>
                <a:ext cx="289671" cy="276999"/>
              </a:xfrm>
              <a:prstGeom prst="rect">
                <a:avLst/>
              </a:prstGeom>
              <a:blipFill>
                <a:blip r:embed="rId16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E8A5F1-C10D-449E-BFA3-1962E5B0B16D}"/>
              </a:ext>
            </a:extLst>
          </p:cNvPr>
          <p:cNvSpPr txBox="1"/>
          <p:nvPr/>
        </p:nvSpPr>
        <p:spPr>
          <a:xfrm>
            <a:off x="64617" y="4166452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sp>
        <p:nvSpPr>
          <p:cNvPr id="49" name="立方體 48">
            <a:extLst>
              <a:ext uri="{FF2B5EF4-FFF2-40B4-BE49-F238E27FC236}">
                <a16:creationId xmlns:a16="http://schemas.microsoft.com/office/drawing/2014/main" id="{23724BB0-C317-4FDD-8434-7DBB22E41AAB}"/>
              </a:ext>
            </a:extLst>
          </p:cNvPr>
          <p:cNvSpPr/>
          <p:nvPr/>
        </p:nvSpPr>
        <p:spPr>
          <a:xfrm>
            <a:off x="647447" y="4767535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/>
              <p:nvPr/>
            </p:nvSpPr>
            <p:spPr>
              <a:xfrm>
                <a:off x="909891" y="5166401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91" y="5166401"/>
                <a:ext cx="289671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93344726-A8E1-4ECF-BCDC-267A7A812CD5}"/>
              </a:ext>
            </a:extLst>
          </p:cNvPr>
          <p:cNvGraphicFramePr>
            <a:graphicFrameLocks noGrp="1"/>
          </p:cNvGraphicFramePr>
          <p:nvPr/>
        </p:nvGraphicFramePr>
        <p:xfrm>
          <a:off x="651025" y="346972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1D742514-BEB9-4E55-9CE8-4D27AEAAA2EA}"/>
              </a:ext>
            </a:extLst>
          </p:cNvPr>
          <p:cNvGraphicFramePr>
            <a:graphicFrameLocks noGrp="1"/>
          </p:cNvGraphicFramePr>
          <p:nvPr/>
        </p:nvGraphicFramePr>
        <p:xfrm>
          <a:off x="652839" y="5423150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6972F3F3-613D-49DF-AF5C-DE34FB872CA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8">
            <a:alphaModFix/>
          </a:blip>
          <a:srcRect l="4793" t="1878" r="83909" b="76362"/>
          <a:stretch/>
        </p:blipFill>
        <p:spPr>
          <a:xfrm>
            <a:off x="653614" y="5429478"/>
            <a:ext cx="705531" cy="7030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26C027F3-A101-42DA-BC10-23EB194B1445}"/>
              </a:ext>
            </a:extLst>
          </p:cNvPr>
          <p:cNvGraphicFramePr>
            <a:graphicFrameLocks noGrp="1"/>
          </p:cNvGraphicFramePr>
          <p:nvPr/>
        </p:nvGraphicFramePr>
        <p:xfrm>
          <a:off x="651877" y="5423049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76" name="Google Shape;163;p25">
            <a:extLst>
              <a:ext uri="{FF2B5EF4-FFF2-40B4-BE49-F238E27FC236}">
                <a16:creationId xmlns:a16="http://schemas.microsoft.com/office/drawing/2014/main" id="{7BFA45A4-B299-4ED2-A037-519F36AD40A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8">
            <a:alphaModFix/>
          </a:blip>
          <a:srcRect l="8194" t="5985" r="88394" b="87081"/>
          <a:stretch/>
        </p:blipFill>
        <p:spPr>
          <a:xfrm>
            <a:off x="652070" y="3475899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FC605E85-0E3F-4134-9E2D-CE1A27C1C9CB}"/>
              </a:ext>
            </a:extLst>
          </p:cNvPr>
          <p:cNvGraphicFramePr>
            <a:graphicFrameLocks noGrp="1"/>
          </p:cNvGraphicFramePr>
          <p:nvPr/>
        </p:nvGraphicFramePr>
        <p:xfrm>
          <a:off x="657143" y="346941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44509" y="3743779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644509" y="3743779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852" t="-1887" r="-201852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3774" t="-1887" r="-105660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3774" t="-100000" r="-105660" b="-1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/>
              <p:nvPr/>
            </p:nvSpPr>
            <p:spPr>
              <a:xfrm>
                <a:off x="2449979" y="4728833"/>
                <a:ext cx="1352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G</a:t>
                </a:r>
                <a:r>
                  <a:rPr kumimoji="1" lang="en-US" altLang="zh-TW" sz="1200" dirty="0">
                    <a:latin typeface="+mj-lt"/>
                  </a:rPr>
                  <a:t>raph </a:t>
                </a:r>
                <a14:m>
                  <m:oMath xmlns:m="http://schemas.openxmlformats.org/officeDocument/2006/math">
                    <m:r>
                      <a:rPr kumimoji="1"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(Cross-Modality)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79" y="4728833"/>
                <a:ext cx="1352828" cy="461665"/>
              </a:xfrm>
              <a:prstGeom prst="rect">
                <a:avLst/>
              </a:prstGeom>
              <a:blipFill>
                <a:blip r:embed="rId20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/>
              <p:nvPr/>
            </p:nvSpPr>
            <p:spPr>
              <a:xfrm>
                <a:off x="2895613" y="3439105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13" y="3439105"/>
                <a:ext cx="472052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/>
              <p:nvPr/>
            </p:nvSpPr>
            <p:spPr>
              <a:xfrm rot="16200000">
                <a:off x="2265599" y="4075891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65599" y="4075891"/>
                <a:ext cx="47205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: 圓角 1">
            <a:extLst>
              <a:ext uri="{FF2B5EF4-FFF2-40B4-BE49-F238E27FC236}">
                <a16:creationId xmlns:a16="http://schemas.microsoft.com/office/drawing/2014/main" id="{C1CD70E2-9E90-4E65-8882-3BBBBD983E82}"/>
              </a:ext>
            </a:extLst>
          </p:cNvPr>
          <p:cNvSpPr/>
          <p:nvPr/>
        </p:nvSpPr>
        <p:spPr>
          <a:xfrm>
            <a:off x="334002" y="2529842"/>
            <a:ext cx="3512937" cy="406751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16FA38-F505-41E1-9E4B-1DF830D16B24}"/>
              </a:ext>
            </a:extLst>
          </p:cNvPr>
          <p:cNvSpPr/>
          <p:nvPr/>
        </p:nvSpPr>
        <p:spPr>
          <a:xfrm>
            <a:off x="343810" y="2145743"/>
            <a:ext cx="3326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Bef>
                <a:spcPts val="0"/>
              </a:spcBef>
            </a:pPr>
            <a:r>
              <a:rPr lang="en-US" altLang="zh-TW" sz="16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Build an cross-modality affinity graph</a:t>
            </a:r>
          </a:p>
        </p:txBody>
      </p: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35775C89-0B31-47AF-9F8E-B3555310267C}"/>
              </a:ext>
            </a:extLst>
          </p:cNvPr>
          <p:cNvGrpSpPr/>
          <p:nvPr/>
        </p:nvGrpSpPr>
        <p:grpSpPr>
          <a:xfrm>
            <a:off x="6261181" y="1467994"/>
            <a:ext cx="2864440" cy="953353"/>
            <a:chOff x="6171963" y="1238563"/>
            <a:chExt cx="2864440" cy="953353"/>
          </a:xfrm>
        </p:grpSpPr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398DEF64-39D5-4CA1-8C8F-13C82402E017}"/>
                </a:ext>
              </a:extLst>
            </p:cNvPr>
            <p:cNvSpPr txBox="1"/>
            <p:nvPr/>
          </p:nvSpPr>
          <p:spPr>
            <a:xfrm>
              <a:off x="6553484" y="1238563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F6A0F4EA-5796-4AA4-B544-965F2AB3AEB9}"/>
                </a:ext>
              </a:extLst>
            </p:cNvPr>
            <p:cNvSpPr/>
            <p:nvPr/>
          </p:nvSpPr>
          <p:spPr>
            <a:xfrm>
              <a:off x="6286967" y="1271673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010DD645-83B4-45A9-9F6B-6029EE80CD89}"/>
                </a:ext>
              </a:extLst>
            </p:cNvPr>
            <p:cNvSpPr/>
            <p:nvPr/>
          </p:nvSpPr>
          <p:spPr>
            <a:xfrm>
              <a:off x="6171963" y="1945695"/>
              <a:ext cx="286444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Graph Conv Layer: Graph Convolutional layer</a:t>
              </a:r>
              <a:endParaRPr lang="zh-TW" altLang="en-US" sz="1000" dirty="0">
                <a:latin typeface="+mj-lt"/>
              </a:endParaRPr>
            </a:p>
          </p:txBody>
        </p:sp>
        <p:cxnSp>
          <p:nvCxnSpPr>
            <p:cNvPr id="110" name="直線箭頭接點 32">
              <a:extLst>
                <a:ext uri="{FF2B5EF4-FFF2-40B4-BE49-F238E27FC236}">
                  <a16:creationId xmlns:a16="http://schemas.microsoft.com/office/drawing/2014/main" id="{F60925B0-A13D-4DF6-A7E9-3D972DBF04CE}"/>
                </a:ext>
              </a:extLst>
            </p:cNvPr>
            <p:cNvCxnSpPr>
              <a:cxnSpLocks/>
            </p:cNvCxnSpPr>
            <p:nvPr/>
          </p:nvCxnSpPr>
          <p:spPr>
            <a:xfrm>
              <a:off x="6305525" y="186684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976CB511-207C-4AEC-A511-5202B6322507}"/>
                </a:ext>
              </a:extLst>
            </p:cNvPr>
            <p:cNvSpPr txBox="1"/>
            <p:nvPr/>
          </p:nvSpPr>
          <p:spPr>
            <a:xfrm>
              <a:off x="6553484" y="1740525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Average Pooling (AP)</a:t>
              </a:r>
              <a:endParaRPr kumimoji="1" lang="zh-TW" altLang="en-US" sz="1000" dirty="0">
                <a:latin typeface="+mj-lt"/>
              </a:endParaRPr>
            </a:p>
          </p:txBody>
        </p:sp>
        <p:cxnSp>
          <p:nvCxnSpPr>
            <p:cNvPr id="113" name="直線箭頭接點 32">
              <a:extLst>
                <a:ext uri="{FF2B5EF4-FFF2-40B4-BE49-F238E27FC236}">
                  <a16:creationId xmlns:a16="http://schemas.microsoft.com/office/drawing/2014/main" id="{E0603616-3883-4334-B187-1F4287924B82}"/>
                </a:ext>
              </a:extLst>
            </p:cNvPr>
            <p:cNvCxnSpPr>
              <a:cxnSpLocks/>
            </p:cNvCxnSpPr>
            <p:nvPr/>
          </p:nvCxnSpPr>
          <p:spPr>
            <a:xfrm>
              <a:off x="6300192" y="1611104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851A1ACC-9B2E-4F87-BD37-B41555DE6FA9}"/>
                </a:ext>
              </a:extLst>
            </p:cNvPr>
            <p:cNvSpPr txBox="1"/>
            <p:nvPr/>
          </p:nvSpPr>
          <p:spPr>
            <a:xfrm>
              <a:off x="6548151" y="1484784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Sampling scheme</a:t>
              </a:r>
              <a:endParaRPr kumimoji="1" lang="zh-TW" altLang="en-US" sz="1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20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7" y="1607806"/>
                <a:ext cx="8589639" cy="4917538"/>
              </a:xfrm>
            </p:spPr>
            <p:txBody>
              <a:bodyPr/>
              <a:lstStyle/>
              <a:p>
                <a:pPr algn="just">
                  <a:spcBef>
                    <a:spcPts val="1200"/>
                  </a:spcBef>
                </a:pP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Build an cross-modality affinity graph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h𝑤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h𝑤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 to describe the pixel-wise relations between the face and the context.</a:t>
                </a:r>
              </a:p>
              <a:p>
                <a:pPr lvl="1" algn="just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Vertex: each pixel</a:t>
                </a:r>
              </a:p>
              <a:p>
                <a:pPr lvl="1" algn="just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Edge: the similarity between each pair of </a:t>
                </a:r>
                <a:r>
                  <a:rPr lang="en-US" altLang="zh-TW" sz="2000" dirty="0">
                    <a:latin typeface="+mj-lt"/>
                  </a:rPr>
                  <a:t>vertices</a:t>
                </a:r>
              </a:p>
              <a:p>
                <a:pPr lvl="1" algn="just">
                  <a:spcBef>
                    <a:spcPts val="1200"/>
                  </a:spcBef>
                </a:pPr>
                <a:endParaRPr lang="en-US" altLang="zh-TW" sz="20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7" y="1607806"/>
                <a:ext cx="8589639" cy="4917538"/>
              </a:xfrm>
              <a:blipFill>
                <a:blip r:embed="rId3"/>
                <a:stretch>
                  <a:fillRect l="-994" t="-868" r="-10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5CFF312B-DF09-4D3C-B98A-1F74C549B201}"/>
              </a:ext>
            </a:extLst>
          </p:cNvPr>
          <p:cNvSpPr/>
          <p:nvPr/>
        </p:nvSpPr>
        <p:spPr>
          <a:xfrm>
            <a:off x="1283263" y="5242436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C1DFB3D-C6F4-49D1-A03A-141FDD09B0F7}"/>
              </a:ext>
            </a:extLst>
          </p:cNvPr>
          <p:cNvSpPr txBox="1"/>
          <p:nvPr/>
        </p:nvSpPr>
        <p:spPr>
          <a:xfrm>
            <a:off x="35497" y="6536377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  <a:endParaRPr kumimoji="1" lang="zh-TW" altLang="en-US" sz="1200" dirty="0">
              <a:latin typeface="+mj-lt"/>
            </a:endParaRPr>
          </a:p>
        </p:txBody>
      </p:sp>
      <p:sp>
        <p:nvSpPr>
          <p:cNvPr id="9" name="立方體 8">
            <a:extLst>
              <a:ext uri="{FF2B5EF4-FFF2-40B4-BE49-F238E27FC236}">
                <a16:creationId xmlns:a16="http://schemas.microsoft.com/office/drawing/2014/main" id="{7884C871-61C1-4155-8DB6-A022B0670937}"/>
              </a:ext>
            </a:extLst>
          </p:cNvPr>
          <p:cNvSpPr>
            <a:spLocks noChangeAspect="1"/>
          </p:cNvSpPr>
          <p:nvPr/>
        </p:nvSpPr>
        <p:spPr>
          <a:xfrm>
            <a:off x="618326" y="3484065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3FD20C3-AA4F-41A8-9418-4334ABB1BEA5}"/>
                  </a:ext>
                </a:extLst>
              </p:cNvPr>
              <p:cNvSpPr txBox="1"/>
              <p:nvPr/>
            </p:nvSpPr>
            <p:spPr>
              <a:xfrm>
                <a:off x="768834" y="359305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3FD20C3-AA4F-41A8-9418-4334ABB1B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34" y="3593056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03C7BCF-4B83-4A79-964F-06C6DDF3865F}"/>
                  </a:ext>
                </a:extLst>
              </p:cNvPr>
              <p:cNvSpPr txBox="1"/>
              <p:nvPr/>
            </p:nvSpPr>
            <p:spPr>
              <a:xfrm>
                <a:off x="364957" y="434334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03C7BCF-4B83-4A79-964F-06C6DDF38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57" y="4343347"/>
                <a:ext cx="2896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2F3199E-DD49-4B8B-B2A2-60B52F9FDFC9}"/>
                  </a:ext>
                </a:extLst>
              </p:cNvPr>
              <p:cNvSpPr txBox="1"/>
              <p:nvPr/>
            </p:nvSpPr>
            <p:spPr>
              <a:xfrm>
                <a:off x="877648" y="388094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2F3199E-DD49-4B8B-B2A2-60B52F9FD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48" y="3880946"/>
                <a:ext cx="2896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7311454-50D3-4618-96BF-745606ACBBD6}"/>
                  </a:ext>
                </a:extLst>
              </p:cNvPr>
              <p:cNvSpPr txBox="1"/>
              <p:nvPr/>
            </p:nvSpPr>
            <p:spPr>
              <a:xfrm>
                <a:off x="755323" y="530743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7311454-50D3-4618-96BF-745606ACB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23" y="5307437"/>
                <a:ext cx="28967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D784C73-D948-4C1E-851F-5AB3C1E2A592}"/>
                  </a:ext>
                </a:extLst>
              </p:cNvPr>
              <p:cNvSpPr txBox="1"/>
              <p:nvPr/>
            </p:nvSpPr>
            <p:spPr>
              <a:xfrm>
                <a:off x="351446" y="605772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D784C73-D948-4C1E-851F-5AB3C1E2A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6" y="6057728"/>
                <a:ext cx="28967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3A447EF-E613-4A33-AD71-A37F067E162F}"/>
                  </a:ext>
                </a:extLst>
              </p:cNvPr>
              <p:cNvSpPr txBox="1"/>
              <p:nvPr/>
            </p:nvSpPr>
            <p:spPr>
              <a:xfrm>
                <a:off x="864137" y="559532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3A447EF-E613-4A33-AD71-A37F067E1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37" y="5595327"/>
                <a:ext cx="289671" cy="276999"/>
              </a:xfrm>
              <a:prstGeom prst="rect">
                <a:avLst/>
              </a:prstGeom>
              <a:blipFill>
                <a:blip r:embed="rId9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C58D3784-A6FE-4BE1-9E78-3C2F2AE3DA66}"/>
              </a:ext>
            </a:extLst>
          </p:cNvPr>
          <p:cNvSpPr txBox="1"/>
          <p:nvPr/>
        </p:nvSpPr>
        <p:spPr>
          <a:xfrm>
            <a:off x="35496" y="4836142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 </a:t>
            </a:r>
          </a:p>
        </p:txBody>
      </p:sp>
      <p:sp>
        <p:nvSpPr>
          <p:cNvPr id="17" name="立方體 16">
            <a:extLst>
              <a:ext uri="{FF2B5EF4-FFF2-40B4-BE49-F238E27FC236}">
                <a16:creationId xmlns:a16="http://schemas.microsoft.com/office/drawing/2014/main" id="{AEC47A84-3DAA-40B3-A0D4-4F4DE0C17A1E}"/>
              </a:ext>
            </a:extLst>
          </p:cNvPr>
          <p:cNvSpPr/>
          <p:nvPr/>
        </p:nvSpPr>
        <p:spPr>
          <a:xfrm>
            <a:off x="618326" y="5168225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CF71D20-1868-4B3D-A74F-9196CE21AD49}"/>
                  </a:ext>
                </a:extLst>
              </p:cNvPr>
              <p:cNvSpPr txBox="1"/>
              <p:nvPr/>
            </p:nvSpPr>
            <p:spPr>
              <a:xfrm>
                <a:off x="880770" y="5567091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CF71D20-1868-4B3D-A74F-9196CE21A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70" y="5567091"/>
                <a:ext cx="289671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群組 22">
            <a:extLst>
              <a:ext uri="{FF2B5EF4-FFF2-40B4-BE49-F238E27FC236}">
                <a16:creationId xmlns:a16="http://schemas.microsoft.com/office/drawing/2014/main" id="{B4A78990-E794-4F03-A42D-F27629154E74}"/>
              </a:ext>
            </a:extLst>
          </p:cNvPr>
          <p:cNvGrpSpPr/>
          <p:nvPr/>
        </p:nvGrpSpPr>
        <p:grpSpPr>
          <a:xfrm>
            <a:off x="7608665" y="2877887"/>
            <a:ext cx="1326069" cy="1167114"/>
            <a:chOff x="7596336" y="2539846"/>
            <a:chExt cx="1326069" cy="1167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22C17559-6E00-420D-86DD-3D777D96ECE5}"/>
                    </a:ext>
                  </a:extLst>
                </p:cNvPr>
                <p:cNvSpPr/>
                <p:nvPr/>
              </p:nvSpPr>
              <p:spPr>
                <a:xfrm>
                  <a:off x="7596336" y="2539846"/>
                  <a:ext cx="1326069" cy="1167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2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altLang="zh-TW" sz="1200" dirty="0">
                      <a:latin typeface="+mj-lt"/>
                    </a:rPr>
                    <a:t>: height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r>
                    <a:rPr lang="en-US" altLang="zh-TW" sz="1200" dirty="0">
                      <a:latin typeface="+mj-lt"/>
                    </a:rPr>
                    <a:t>: width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en-US" altLang="zh-TW" sz="1200" dirty="0">
                      <a:latin typeface="+mj-lt"/>
                    </a:rPr>
                    <a:t>: embedding size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1200" dirty="0">
                      <a:latin typeface="+mj-lt"/>
                    </a:rPr>
                    <a:t>   : reshape</a:t>
                  </a:r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22C17559-6E00-420D-86DD-3D777D96EC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6336" y="2539846"/>
                  <a:ext cx="1326069" cy="1167114"/>
                </a:xfrm>
                <a:prstGeom prst="rect">
                  <a:avLst/>
                </a:prstGeom>
                <a:blipFill>
                  <a:blip r:embed="rId11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線箭頭接點 32">
              <a:extLst>
                <a:ext uri="{FF2B5EF4-FFF2-40B4-BE49-F238E27FC236}">
                  <a16:creationId xmlns:a16="http://schemas.microsoft.com/office/drawing/2014/main" id="{BD4DB114-ACE3-481B-B3F1-41AA6058BD10}"/>
                </a:ext>
              </a:extLst>
            </p:cNvPr>
            <p:cNvCxnSpPr>
              <a:cxnSpLocks/>
            </p:cNvCxnSpPr>
            <p:nvPr/>
          </p:nvCxnSpPr>
          <p:spPr>
            <a:xfrm>
              <a:off x="7596336" y="3576853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線箭頭接點 32">
            <a:extLst>
              <a:ext uri="{FF2B5EF4-FFF2-40B4-BE49-F238E27FC236}">
                <a16:creationId xmlns:a16="http://schemas.microsoft.com/office/drawing/2014/main" id="{291C302D-EB94-4109-BBC9-5FE0D6FBDAA6}"/>
              </a:ext>
            </a:extLst>
          </p:cNvPr>
          <p:cNvCxnSpPr>
            <a:cxnSpLocks/>
          </p:cNvCxnSpPr>
          <p:nvPr/>
        </p:nvCxnSpPr>
        <p:spPr>
          <a:xfrm>
            <a:off x="1404614" y="6155642"/>
            <a:ext cx="79200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32">
            <a:extLst>
              <a:ext uri="{FF2B5EF4-FFF2-40B4-BE49-F238E27FC236}">
                <a16:creationId xmlns:a16="http://schemas.microsoft.com/office/drawing/2014/main" id="{9DCDECDD-7F31-4DFB-AF9F-67D3FCDEB8EB}"/>
              </a:ext>
            </a:extLst>
          </p:cNvPr>
          <p:cNvCxnSpPr>
            <a:cxnSpLocks/>
          </p:cNvCxnSpPr>
          <p:nvPr/>
        </p:nvCxnSpPr>
        <p:spPr>
          <a:xfrm>
            <a:off x="1404614" y="4499458"/>
            <a:ext cx="79200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9DC35DB-384C-4A81-83CC-27FBC520F252}"/>
                  </a:ext>
                </a:extLst>
              </p:cNvPr>
              <p:cNvSpPr/>
              <p:nvPr/>
            </p:nvSpPr>
            <p:spPr>
              <a:xfrm>
                <a:off x="2498995" y="3603947"/>
                <a:ext cx="4312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9DC35DB-384C-4A81-83CC-27FBC520F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995" y="3603947"/>
                <a:ext cx="43120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3544ADD-DD7F-437C-8DB5-2FFB6564AD3C}"/>
                  </a:ext>
                </a:extLst>
              </p:cNvPr>
              <p:cNvSpPr/>
              <p:nvPr/>
            </p:nvSpPr>
            <p:spPr>
              <a:xfrm>
                <a:off x="2057068" y="4209350"/>
                <a:ext cx="3260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3544ADD-DD7F-437C-8DB5-2FFB6564A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068" y="4209350"/>
                <a:ext cx="32605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738E6226-E85A-4EA4-B50D-2E89490CB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578421"/>
              </p:ext>
            </p:extLst>
          </p:nvPr>
        </p:nvGraphicFramePr>
        <p:xfrm>
          <a:off x="2328464" y="3846790"/>
          <a:ext cx="833120" cy="1005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582997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36271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8027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5507095"/>
                    </a:ext>
                  </a:extLst>
                </a:gridCol>
              </a:tblGrid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65267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81448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93630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75321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8269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089C8C0-9AB6-421F-95E4-F92EE065309D}"/>
                  </a:ext>
                </a:extLst>
              </p:cNvPr>
              <p:cNvSpPr/>
              <p:nvPr/>
            </p:nvSpPr>
            <p:spPr>
              <a:xfrm>
                <a:off x="2498614" y="5291467"/>
                <a:ext cx="4312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089C8C0-9AB6-421F-95E4-F92EE0653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614" y="5291467"/>
                <a:ext cx="431208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9C6BE77-CFDA-4D77-8B3A-5D5D1E9DFCE2}"/>
                  </a:ext>
                </a:extLst>
              </p:cNvPr>
              <p:cNvSpPr/>
              <p:nvPr/>
            </p:nvSpPr>
            <p:spPr>
              <a:xfrm>
                <a:off x="2057068" y="5893510"/>
                <a:ext cx="3260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9C6BE77-CFDA-4D77-8B3A-5D5D1E9DF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068" y="5893510"/>
                <a:ext cx="32605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31C7B34E-DD6F-49D5-BA1D-96AC8B023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645934"/>
              </p:ext>
            </p:extLst>
          </p:nvPr>
        </p:nvGraphicFramePr>
        <p:xfrm>
          <a:off x="2328464" y="5530950"/>
          <a:ext cx="833120" cy="1005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582997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36271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8027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5507095"/>
                    </a:ext>
                  </a:extLst>
                </a:gridCol>
              </a:tblGrid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65267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81448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93630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75321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8269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表格 33">
                <a:extLst>
                  <a:ext uri="{FF2B5EF4-FFF2-40B4-BE49-F238E27FC236}">
                    <a16:creationId xmlns:a16="http://schemas.microsoft.com/office/drawing/2014/main" id="{32C77DE7-A748-4611-B207-85C64AC5BF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425561"/>
                  </p:ext>
                </p:extLst>
              </p:nvPr>
            </p:nvGraphicFramePr>
            <p:xfrm>
              <a:off x="5005014" y="441786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表格 33">
                <a:extLst>
                  <a:ext uri="{FF2B5EF4-FFF2-40B4-BE49-F238E27FC236}">
                    <a16:creationId xmlns:a16="http://schemas.microsoft.com/office/drawing/2014/main" id="{32C77DE7-A748-4611-B207-85C64AC5BF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425561"/>
                  </p:ext>
                </p:extLst>
              </p:nvPr>
            </p:nvGraphicFramePr>
            <p:xfrm>
              <a:off x="5005014" y="441786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3077" t="-1538" r="-303077" b="-3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03077" t="-1538" r="-203077" b="-3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203077" t="-203077" r="-103077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語音泡泡: 圓角矩形 45">
                <a:extLst>
                  <a:ext uri="{FF2B5EF4-FFF2-40B4-BE49-F238E27FC236}">
                    <a16:creationId xmlns:a16="http://schemas.microsoft.com/office/drawing/2014/main" id="{5E518ADF-0960-4268-A9CC-E2A8336D5C7D}"/>
                  </a:ext>
                </a:extLst>
              </p:cNvPr>
              <p:cNvSpPr/>
              <p:nvPr/>
            </p:nvSpPr>
            <p:spPr>
              <a:xfrm>
                <a:off x="6660232" y="4245101"/>
                <a:ext cx="2251319" cy="1213964"/>
              </a:xfrm>
              <a:prstGeom prst="wedgeRoundRectCallout">
                <a:avLst>
                  <a:gd name="adj1" fmla="val -74347"/>
                  <a:gd name="adj2" fmla="val 41252"/>
                  <a:gd name="adj3" fmla="val 16667"/>
                </a:avLst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語音泡泡: 圓角矩形 45">
                <a:extLst>
                  <a:ext uri="{FF2B5EF4-FFF2-40B4-BE49-F238E27FC236}">
                    <a16:creationId xmlns:a16="http://schemas.microsoft.com/office/drawing/2014/main" id="{5E518ADF-0960-4268-A9CC-E2A8336D5C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245101"/>
                <a:ext cx="2251319" cy="1213964"/>
              </a:xfrm>
              <a:prstGeom prst="wedgeRoundRectCallout">
                <a:avLst>
                  <a:gd name="adj1" fmla="val -74347"/>
                  <a:gd name="adj2" fmla="val 41252"/>
                  <a:gd name="adj3" fmla="val 16667"/>
                </a:avLst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: 圓角 11">
            <a:extLst>
              <a:ext uri="{FF2B5EF4-FFF2-40B4-BE49-F238E27FC236}">
                <a16:creationId xmlns:a16="http://schemas.microsoft.com/office/drawing/2014/main" id="{FAC450A0-0194-422E-BEF3-CE0F0D988F83}"/>
              </a:ext>
            </a:extLst>
          </p:cNvPr>
          <p:cNvSpPr/>
          <p:nvPr/>
        </p:nvSpPr>
        <p:spPr>
          <a:xfrm>
            <a:off x="3278289" y="4999670"/>
            <a:ext cx="1331052" cy="420388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Cosine-similarity</a:t>
            </a:r>
          </a:p>
        </p:txBody>
      </p:sp>
      <p:cxnSp>
        <p:nvCxnSpPr>
          <p:cNvPr id="52" name="肘形接點 185">
            <a:extLst>
              <a:ext uri="{FF2B5EF4-FFF2-40B4-BE49-F238E27FC236}">
                <a16:creationId xmlns:a16="http://schemas.microsoft.com/office/drawing/2014/main" id="{899CDD9F-5E52-43B4-AB60-1D0AE076873D}"/>
              </a:ext>
            </a:extLst>
          </p:cNvPr>
          <p:cNvCxnSpPr>
            <a:cxnSpLocks/>
            <a:stCxn id="41" idx="3"/>
            <a:endCxn id="50" idx="0"/>
          </p:cNvCxnSpPr>
          <p:nvPr/>
        </p:nvCxnSpPr>
        <p:spPr>
          <a:xfrm>
            <a:off x="3161584" y="4349427"/>
            <a:ext cx="782231" cy="65024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接點 185">
            <a:extLst>
              <a:ext uri="{FF2B5EF4-FFF2-40B4-BE49-F238E27FC236}">
                <a16:creationId xmlns:a16="http://schemas.microsoft.com/office/drawing/2014/main" id="{D41619A9-64B4-4AD0-91AF-B50CDD85F50E}"/>
              </a:ext>
            </a:extLst>
          </p:cNvPr>
          <p:cNvCxnSpPr>
            <a:cxnSpLocks/>
            <a:stCxn id="44" idx="3"/>
            <a:endCxn id="50" idx="2"/>
          </p:cNvCxnSpPr>
          <p:nvPr/>
        </p:nvCxnSpPr>
        <p:spPr>
          <a:xfrm flipV="1">
            <a:off x="3161584" y="5420058"/>
            <a:ext cx="782231" cy="61352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32">
            <a:extLst>
              <a:ext uri="{FF2B5EF4-FFF2-40B4-BE49-F238E27FC236}">
                <a16:creationId xmlns:a16="http://schemas.microsoft.com/office/drawing/2014/main" id="{61A9DB0F-694D-44A1-95AA-F1C17292CEFC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609341" y="5209864"/>
            <a:ext cx="246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78EDB18-58BA-4BA2-86B2-FD6E1B1665A4}"/>
                  </a:ext>
                </a:extLst>
              </p:cNvPr>
              <p:cNvSpPr/>
              <p:nvPr/>
            </p:nvSpPr>
            <p:spPr>
              <a:xfrm>
                <a:off x="5581029" y="4138141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78EDB18-58BA-4BA2-86B2-FD6E1B166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029" y="4138141"/>
                <a:ext cx="426399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228C2C4A-EB31-48E5-B695-476E8CDD9789}"/>
                  </a:ext>
                </a:extLst>
              </p:cNvPr>
              <p:cNvSpPr/>
              <p:nvPr/>
            </p:nvSpPr>
            <p:spPr>
              <a:xfrm rot="16200000">
                <a:off x="4687008" y="5078267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228C2C4A-EB31-48E5-B695-476E8CDD9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87008" y="5078267"/>
                <a:ext cx="426399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8C49814-CF63-4449-8D3A-37FD4B1B8C81}"/>
                  </a:ext>
                </a:extLst>
              </p:cNvPr>
              <p:cNvSpPr/>
              <p:nvPr/>
            </p:nvSpPr>
            <p:spPr>
              <a:xfrm>
                <a:off x="6635596" y="5476413"/>
                <a:ext cx="2508403" cy="1331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-</a:t>
                </a:r>
                <a:r>
                  <a:rPr lang="en-US" altLang="zh-TW" sz="1100" dirty="0" err="1">
                    <a:latin typeface="+mj-lt"/>
                  </a:rPr>
                  <a:t>th</a:t>
                </a:r>
                <a:r>
                  <a:rPr lang="en-US" altLang="zh-TW" sz="1100" dirty="0">
                    <a:latin typeface="+mj-lt"/>
                  </a:rPr>
                  <a:t> pixel from the face feature map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-</a:t>
                </a:r>
                <a:r>
                  <a:rPr lang="en-US" altLang="zh-TW" sz="1100" dirty="0" err="1">
                    <a:latin typeface="+mj-lt"/>
                  </a:rPr>
                  <a:t>th</a:t>
                </a:r>
                <a:r>
                  <a:rPr lang="en-US" altLang="zh-TW" sz="1100" dirty="0">
                    <a:latin typeface="+mj-lt"/>
                  </a:rPr>
                  <a:t> pixel from the context feature map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Face modality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Context modality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TW" sz="1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∗,∗</m:t>
                        </m:r>
                      </m:e>
                    </m:d>
                  </m:oMath>
                </a14:m>
                <a:r>
                  <a:rPr lang="en-US" altLang="zh-TW" sz="1100" dirty="0">
                    <a:latin typeface="+mj-lt"/>
                  </a:rPr>
                  <a:t>: Inner product</a:t>
                </a: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8C49814-CF63-4449-8D3A-37FD4B1B8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596" y="5476413"/>
                <a:ext cx="2508403" cy="1331518"/>
              </a:xfrm>
              <a:prstGeom prst="rect">
                <a:avLst/>
              </a:prstGeom>
              <a:blipFill>
                <a:blip r:embed="rId19"/>
                <a:stretch>
                  <a:fillRect b="-22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6468633E-A0EA-47E9-A6A4-183E891662B5}"/>
                  </a:ext>
                </a:extLst>
              </p:cNvPr>
              <p:cNvSpPr/>
              <p:nvPr/>
            </p:nvSpPr>
            <p:spPr>
              <a:xfrm>
                <a:off x="5135227" y="6019362"/>
                <a:ext cx="13305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Affinity Graph </a:t>
                </a:r>
                <a14:m>
                  <m:oMath xmlns:m="http://schemas.openxmlformats.org/officeDocument/2006/math">
                    <m:r>
                      <a:rPr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(Fully-connected)</a:t>
                </a:r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6468633E-A0EA-47E9-A6A4-183E89166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227" y="6019362"/>
                <a:ext cx="1330560" cy="461665"/>
              </a:xfrm>
              <a:prstGeom prst="rect">
                <a:avLst/>
              </a:prstGeom>
              <a:blipFill>
                <a:blip r:embed="rId20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Google Shape;163;p25">
            <a:extLst>
              <a:ext uri="{FF2B5EF4-FFF2-40B4-BE49-F238E27FC236}">
                <a16:creationId xmlns:a16="http://schemas.microsoft.com/office/drawing/2014/main" id="{D47F022B-6AA8-45B1-822F-A8CD9A34A32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1">
            <a:alphaModFix/>
          </a:blip>
          <a:srcRect l="4793" t="1878" r="83909" b="76362"/>
          <a:stretch/>
        </p:blipFill>
        <p:spPr>
          <a:xfrm>
            <a:off x="620691" y="5830269"/>
            <a:ext cx="705531" cy="70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163;p25">
            <a:extLst>
              <a:ext uri="{FF2B5EF4-FFF2-40B4-BE49-F238E27FC236}">
                <a16:creationId xmlns:a16="http://schemas.microsoft.com/office/drawing/2014/main" id="{C439BA0E-0026-43B6-B07A-DE708B4B44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1">
            <a:alphaModFix/>
          </a:blip>
          <a:srcRect l="8194" t="5985" r="88394" b="87081"/>
          <a:stretch/>
        </p:blipFill>
        <p:spPr>
          <a:xfrm>
            <a:off x="616831" y="4145899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E53EF892-ED69-4799-854B-6F55FE430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254440"/>
              </p:ext>
            </p:extLst>
          </p:nvPr>
        </p:nvGraphicFramePr>
        <p:xfrm>
          <a:off x="621904" y="413941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0E370F92-C309-4364-B847-11413D322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601550"/>
              </p:ext>
            </p:extLst>
          </p:nvPr>
        </p:nvGraphicFramePr>
        <p:xfrm>
          <a:off x="618954" y="5823840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7C615503-E1C0-4008-9308-A04BBECEC475}"/>
              </a:ext>
            </a:extLst>
          </p:cNvPr>
          <p:cNvSpPr/>
          <p:nvPr/>
        </p:nvSpPr>
        <p:spPr>
          <a:xfrm>
            <a:off x="717818" y="3490587"/>
            <a:ext cx="4476750" cy="1029416"/>
          </a:xfrm>
          <a:custGeom>
            <a:avLst/>
            <a:gdLst>
              <a:gd name="connsiteX0" fmla="*/ 0 w 4476750"/>
              <a:gd name="connsiteY0" fmla="*/ 724616 h 1029416"/>
              <a:gd name="connsiteX1" fmla="*/ 2175510 w 4476750"/>
              <a:gd name="connsiteY1" fmla="*/ 4526 h 1029416"/>
              <a:gd name="connsiteX2" fmla="*/ 4476750 w 4476750"/>
              <a:gd name="connsiteY2" fmla="*/ 1029416 h 102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0" h="1029416">
                <a:moveTo>
                  <a:pt x="0" y="724616"/>
                </a:moveTo>
                <a:cubicBezTo>
                  <a:pt x="714692" y="339171"/>
                  <a:pt x="1429385" y="-46274"/>
                  <a:pt x="2175510" y="4526"/>
                </a:cubicBezTo>
                <a:cubicBezTo>
                  <a:pt x="2921635" y="55326"/>
                  <a:pt x="3699192" y="542371"/>
                  <a:pt x="4476750" y="1029416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89FA6800-E678-47CE-BED7-B029497616AB}"/>
              </a:ext>
            </a:extLst>
          </p:cNvPr>
          <p:cNvSpPr/>
          <p:nvPr/>
        </p:nvSpPr>
        <p:spPr>
          <a:xfrm>
            <a:off x="728019" y="4704604"/>
            <a:ext cx="4463845" cy="2000771"/>
          </a:xfrm>
          <a:custGeom>
            <a:avLst/>
            <a:gdLst>
              <a:gd name="connsiteX0" fmla="*/ 0 w 4463845"/>
              <a:gd name="connsiteY0" fmla="*/ 1224116 h 2157612"/>
              <a:gd name="connsiteX1" fmla="*/ 2148348 w 4463845"/>
              <a:gd name="connsiteY1" fmla="*/ 2113935 h 2157612"/>
              <a:gd name="connsiteX2" fmla="*/ 4463845 w 4463845"/>
              <a:gd name="connsiteY2" fmla="*/ 0 h 215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3845" h="2157612">
                <a:moveTo>
                  <a:pt x="0" y="1224116"/>
                </a:moveTo>
                <a:cubicBezTo>
                  <a:pt x="702187" y="1771035"/>
                  <a:pt x="1404374" y="2317954"/>
                  <a:pt x="2148348" y="2113935"/>
                </a:cubicBezTo>
                <a:cubicBezTo>
                  <a:pt x="2892322" y="1909916"/>
                  <a:pt x="3678083" y="954958"/>
                  <a:pt x="4463845" y="0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234EEF-C520-3942-93FE-4945B0B3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22</a:t>
            </a:fld>
            <a:endParaRPr lang="en-US" altLang="ja-JP" dirty="0"/>
          </a:p>
        </p:txBody>
      </p:sp>
      <p:sp>
        <p:nvSpPr>
          <p:cNvPr id="51" name="標題 1">
            <a:extLst>
              <a:ext uri="{FF2B5EF4-FFF2-40B4-BE49-F238E27FC236}">
                <a16:creationId xmlns:a16="http://schemas.microsoft.com/office/drawing/2014/main" id="{0D1DB5C6-9340-4552-BBA7-DF2F4C62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Build an affinity graph (2 / 2)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14253DF1-181C-429C-98F8-2BAC0C79704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06" y="-30081"/>
            <a:ext cx="272680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1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CMGCN – network architecture: </a:t>
            </a:r>
          </a:p>
        </p:txBody>
      </p:sp>
      <p:sp>
        <p:nvSpPr>
          <p:cNvPr id="83" name="標題 1">
            <a:extLst>
              <a:ext uri="{FF2B5EF4-FFF2-40B4-BE49-F238E27FC236}">
                <a16:creationId xmlns:a16="http://schemas.microsoft.com/office/drawing/2014/main" id="{78A89BCF-57AC-414F-9529-D6994C7A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 – Impose sampling scheme (1 / 5)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5CABBD-4AC5-4CBA-81E6-B9F8DA37A771}"/>
              </a:ext>
            </a:extLst>
          </p:cNvPr>
          <p:cNvSpPr/>
          <p:nvPr/>
        </p:nvSpPr>
        <p:spPr>
          <a:xfrm>
            <a:off x="1312384" y="4841746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A12EF4-F1EB-4C2F-A260-F08C11432BBE}"/>
              </a:ext>
            </a:extLst>
          </p:cNvPr>
          <p:cNvSpPr txBox="1"/>
          <p:nvPr/>
        </p:nvSpPr>
        <p:spPr>
          <a:xfrm>
            <a:off x="64618" y="6135687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20" name="直線箭頭接點 3">
            <a:extLst>
              <a:ext uri="{FF2B5EF4-FFF2-40B4-BE49-F238E27FC236}">
                <a16:creationId xmlns:a16="http://schemas.microsoft.com/office/drawing/2014/main" id="{8E85429E-D151-4287-AF39-61AD7A97C945}"/>
              </a:ext>
            </a:extLst>
          </p:cNvPr>
          <p:cNvCxnSpPr>
            <a:cxnSpLocks/>
            <a:stCxn id="23" idx="5"/>
            <a:endCxn id="81" idx="0"/>
          </p:cNvCxnSpPr>
          <p:nvPr/>
        </p:nvCxnSpPr>
        <p:spPr>
          <a:xfrm>
            <a:off x="2015447" y="3170288"/>
            <a:ext cx="332290" cy="10594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4">
            <a:extLst>
              <a:ext uri="{FF2B5EF4-FFF2-40B4-BE49-F238E27FC236}">
                <a16:creationId xmlns:a16="http://schemas.microsoft.com/office/drawing/2014/main" id="{DA85992A-B788-41BF-A217-7A768BB63F70}"/>
              </a:ext>
            </a:extLst>
          </p:cNvPr>
          <p:cNvCxnSpPr>
            <a:cxnSpLocks/>
            <a:stCxn id="49" idx="5"/>
            <a:endCxn id="81" idx="0"/>
          </p:cNvCxnSpPr>
          <p:nvPr/>
        </p:nvCxnSpPr>
        <p:spPr>
          <a:xfrm flipV="1">
            <a:off x="2015447" y="4229780"/>
            <a:ext cx="332290" cy="8936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立方體 22">
            <a:extLst>
              <a:ext uri="{FF2B5EF4-FFF2-40B4-BE49-F238E27FC236}">
                <a16:creationId xmlns:a16="http://schemas.microsoft.com/office/drawing/2014/main" id="{268858AB-D6E7-4FF9-99F6-8366D6336621}"/>
              </a:ext>
            </a:extLst>
          </p:cNvPr>
          <p:cNvSpPr>
            <a:spLocks noChangeAspect="1"/>
          </p:cNvSpPr>
          <p:nvPr/>
        </p:nvSpPr>
        <p:spPr>
          <a:xfrm>
            <a:off x="647447" y="2814375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/>
              <p:nvPr/>
            </p:nvSpPr>
            <p:spPr>
              <a:xfrm>
                <a:off x="797955" y="292336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55" y="2923366"/>
                <a:ext cx="28967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/>
              <p:nvPr/>
            </p:nvSpPr>
            <p:spPr>
              <a:xfrm>
                <a:off x="394078" y="367365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8" y="3673657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/>
              <p:nvPr/>
            </p:nvSpPr>
            <p:spPr>
              <a:xfrm>
                <a:off x="906769" y="321125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9" y="3211256"/>
                <a:ext cx="2896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/>
              <p:nvPr/>
            </p:nvSpPr>
            <p:spPr>
              <a:xfrm>
                <a:off x="784444" y="490674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44" y="4906747"/>
                <a:ext cx="28967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/>
              <p:nvPr/>
            </p:nvSpPr>
            <p:spPr>
              <a:xfrm>
                <a:off x="380567" y="565703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67" y="5657038"/>
                <a:ext cx="2896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/>
              <p:nvPr/>
            </p:nvSpPr>
            <p:spPr>
              <a:xfrm>
                <a:off x="893258" y="519463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8" y="5194637"/>
                <a:ext cx="289671" cy="276999"/>
              </a:xfrm>
              <a:prstGeom prst="rect">
                <a:avLst/>
              </a:prstGeom>
              <a:blipFill>
                <a:blip r:embed="rId7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E8A5F1-C10D-449E-BFA3-1962E5B0B16D}"/>
              </a:ext>
            </a:extLst>
          </p:cNvPr>
          <p:cNvSpPr txBox="1"/>
          <p:nvPr/>
        </p:nvSpPr>
        <p:spPr>
          <a:xfrm>
            <a:off x="64617" y="4166452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35" name="肘形接點 71">
            <a:extLst>
              <a:ext uri="{FF2B5EF4-FFF2-40B4-BE49-F238E27FC236}">
                <a16:creationId xmlns:a16="http://schemas.microsoft.com/office/drawing/2014/main" id="{3F354D05-270C-41CB-96A9-A336EBFBBF5D}"/>
              </a:ext>
            </a:extLst>
          </p:cNvPr>
          <p:cNvCxnSpPr>
            <a:cxnSpLocks/>
            <a:stCxn id="23" idx="0"/>
            <a:endCxn id="161" idx="0"/>
          </p:cNvCxnSpPr>
          <p:nvPr/>
        </p:nvCxnSpPr>
        <p:spPr>
          <a:xfrm rot="5400000" flipH="1" flipV="1">
            <a:off x="3976888" y="366377"/>
            <a:ext cx="130645" cy="4765352"/>
          </a:xfrm>
          <a:prstGeom prst="bentConnector3">
            <a:avLst>
              <a:gd name="adj1" fmla="val 22053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88">
            <a:extLst>
              <a:ext uri="{FF2B5EF4-FFF2-40B4-BE49-F238E27FC236}">
                <a16:creationId xmlns:a16="http://schemas.microsoft.com/office/drawing/2014/main" id="{23D4FACD-1139-4431-BFA8-179A0FBCDABA}"/>
              </a:ext>
            </a:extLst>
          </p:cNvPr>
          <p:cNvCxnSpPr>
            <a:cxnSpLocks/>
            <a:stCxn id="161" idx="3"/>
            <a:endCxn id="47" idx="1"/>
          </p:cNvCxnSpPr>
          <p:nvPr/>
        </p:nvCxnSpPr>
        <p:spPr>
          <a:xfrm>
            <a:off x="7108886" y="3367730"/>
            <a:ext cx="412249" cy="798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185">
            <a:extLst>
              <a:ext uri="{FF2B5EF4-FFF2-40B4-BE49-F238E27FC236}">
                <a16:creationId xmlns:a16="http://schemas.microsoft.com/office/drawing/2014/main" id="{C970CC8B-FDD2-459C-A50B-B5927B0B6E90}"/>
              </a:ext>
            </a:extLst>
          </p:cNvPr>
          <p:cNvCxnSpPr>
            <a:cxnSpLocks/>
            <a:stCxn id="18" idx="2"/>
            <a:endCxn id="170" idx="2"/>
          </p:cNvCxnSpPr>
          <p:nvPr/>
        </p:nvCxnSpPr>
        <p:spPr>
          <a:xfrm rot="16200000" flipH="1">
            <a:off x="3745527" y="3360392"/>
            <a:ext cx="594195" cy="4776480"/>
          </a:xfrm>
          <a:prstGeom prst="bentConnector3">
            <a:avLst>
              <a:gd name="adj1" fmla="val 12393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247">
            <a:extLst>
              <a:ext uri="{FF2B5EF4-FFF2-40B4-BE49-F238E27FC236}">
                <a16:creationId xmlns:a16="http://schemas.microsoft.com/office/drawing/2014/main" id="{B56DED66-D3AB-47B0-B5AC-D884901B46DC}"/>
              </a:ext>
            </a:extLst>
          </p:cNvPr>
          <p:cNvCxnSpPr>
            <a:cxnSpLocks/>
            <a:stCxn id="168" idx="3"/>
            <a:endCxn id="47" idx="3"/>
          </p:cNvCxnSpPr>
          <p:nvPr/>
        </p:nvCxnSpPr>
        <p:spPr>
          <a:xfrm flipV="1">
            <a:off x="7114864" y="4421106"/>
            <a:ext cx="406271" cy="7070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484A9F23-35BE-4E80-B717-18AD2AA919B6}"/>
              </a:ext>
            </a:extLst>
          </p:cNvPr>
          <p:cNvSpPr/>
          <p:nvPr/>
        </p:nvSpPr>
        <p:spPr>
          <a:xfrm>
            <a:off x="7468408" y="4113827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8" name="直線箭頭接點 256">
            <a:extLst>
              <a:ext uri="{FF2B5EF4-FFF2-40B4-BE49-F238E27FC236}">
                <a16:creationId xmlns:a16="http://schemas.microsoft.com/office/drawing/2014/main" id="{F79E62D2-FE84-4EFE-829D-B86BA3E5727B}"/>
              </a:ext>
            </a:extLst>
          </p:cNvPr>
          <p:cNvCxnSpPr>
            <a:cxnSpLocks/>
            <a:stCxn id="47" idx="6"/>
            <a:endCxn id="62" idx="1"/>
          </p:cNvCxnSpPr>
          <p:nvPr/>
        </p:nvCxnSpPr>
        <p:spPr>
          <a:xfrm>
            <a:off x="7828448" y="4293827"/>
            <a:ext cx="3695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立方體 48">
            <a:extLst>
              <a:ext uri="{FF2B5EF4-FFF2-40B4-BE49-F238E27FC236}">
                <a16:creationId xmlns:a16="http://schemas.microsoft.com/office/drawing/2014/main" id="{23724BB0-C317-4FDD-8434-7DBB22E41AAB}"/>
              </a:ext>
            </a:extLst>
          </p:cNvPr>
          <p:cNvSpPr/>
          <p:nvPr/>
        </p:nvSpPr>
        <p:spPr>
          <a:xfrm>
            <a:off x="647447" y="4767535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/>
              <p:nvPr/>
            </p:nvSpPr>
            <p:spPr>
              <a:xfrm>
                <a:off x="909891" y="5166401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91" y="5166401"/>
                <a:ext cx="28967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93344726-A8E1-4ECF-BCDC-267A7A812CD5}"/>
              </a:ext>
            </a:extLst>
          </p:cNvPr>
          <p:cNvGraphicFramePr>
            <a:graphicFrameLocks noGrp="1"/>
          </p:cNvGraphicFramePr>
          <p:nvPr/>
        </p:nvGraphicFramePr>
        <p:xfrm>
          <a:off x="651025" y="346972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1D742514-BEB9-4E55-9CE8-4D27AEAAA2EA}"/>
              </a:ext>
            </a:extLst>
          </p:cNvPr>
          <p:cNvGraphicFramePr>
            <a:graphicFrameLocks noGrp="1"/>
          </p:cNvGraphicFramePr>
          <p:nvPr/>
        </p:nvGraphicFramePr>
        <p:xfrm>
          <a:off x="652839" y="5423150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/>
              <p:nvPr/>
            </p:nvSpPr>
            <p:spPr>
              <a:xfrm>
                <a:off x="7455851" y="5055377"/>
                <a:ext cx="1652653" cy="49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Final</a:t>
                </a:r>
                <a:r>
                  <a:rPr kumimoji="1" lang="en-US" altLang="zh-TW" sz="1200" dirty="0">
                    <a:latin typeface="+mj-lt"/>
                  </a:rPr>
                  <a:t> representation</a:t>
                </a:r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851" y="5055377"/>
                <a:ext cx="1652653" cy="496546"/>
              </a:xfrm>
              <a:prstGeom prst="rect">
                <a:avLst/>
              </a:prstGeom>
              <a:blipFill>
                <a:blip r:embed="rId9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>
            <a:extLst>
              <a:ext uri="{FF2B5EF4-FFF2-40B4-BE49-F238E27FC236}">
                <a16:creationId xmlns:a16="http://schemas.microsoft.com/office/drawing/2014/main" id="{457ED30A-4DFA-4EC6-A96A-3E858DF753B2}"/>
              </a:ext>
            </a:extLst>
          </p:cNvPr>
          <p:cNvSpPr/>
          <p:nvPr/>
        </p:nvSpPr>
        <p:spPr>
          <a:xfrm>
            <a:off x="8198006" y="3540235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6972F3F3-613D-49DF-AF5C-DE34FB872CA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</a:blip>
          <a:srcRect l="4793" t="1878" r="83909" b="76362"/>
          <a:stretch/>
        </p:blipFill>
        <p:spPr>
          <a:xfrm>
            <a:off x="653614" y="5429478"/>
            <a:ext cx="705531" cy="7030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26C027F3-A101-42DA-BC10-23EB194B1445}"/>
              </a:ext>
            </a:extLst>
          </p:cNvPr>
          <p:cNvGraphicFramePr>
            <a:graphicFrameLocks noGrp="1"/>
          </p:cNvGraphicFramePr>
          <p:nvPr/>
        </p:nvGraphicFramePr>
        <p:xfrm>
          <a:off x="651877" y="5423049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76" name="Google Shape;163;p25">
            <a:extLst>
              <a:ext uri="{FF2B5EF4-FFF2-40B4-BE49-F238E27FC236}">
                <a16:creationId xmlns:a16="http://schemas.microsoft.com/office/drawing/2014/main" id="{7BFA45A4-B299-4ED2-A037-519F36AD40A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</a:blip>
          <a:srcRect l="8194" t="5985" r="88394" b="87081"/>
          <a:stretch/>
        </p:blipFill>
        <p:spPr>
          <a:xfrm>
            <a:off x="652070" y="3475899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FC605E85-0E3F-4134-9E2D-CE1A27C1C9CB}"/>
              </a:ext>
            </a:extLst>
          </p:cNvPr>
          <p:cNvGraphicFramePr>
            <a:graphicFrameLocks noGrp="1"/>
          </p:cNvGraphicFramePr>
          <p:nvPr/>
        </p:nvGraphicFramePr>
        <p:xfrm>
          <a:off x="657143" y="346941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44509" y="3743779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644509" y="3743779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852" t="-1887" r="-201852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3774" t="-1887" r="-105660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3774" t="-100000" r="-105660" b="-1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/>
              <p:nvPr/>
            </p:nvSpPr>
            <p:spPr>
              <a:xfrm>
                <a:off x="2449979" y="4728833"/>
                <a:ext cx="1352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G</a:t>
                </a:r>
                <a:r>
                  <a:rPr kumimoji="1" lang="en-US" altLang="zh-TW" sz="1200" dirty="0">
                    <a:latin typeface="+mj-lt"/>
                  </a:rPr>
                  <a:t>raph </a:t>
                </a:r>
                <a14:m>
                  <m:oMath xmlns:m="http://schemas.openxmlformats.org/officeDocument/2006/math">
                    <m:r>
                      <a:rPr kumimoji="1"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(Cross-Modality)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79" y="4728833"/>
                <a:ext cx="1352828" cy="461665"/>
              </a:xfrm>
              <a:prstGeom prst="rect">
                <a:avLst/>
              </a:prstGeom>
              <a:blipFill>
                <a:blip r:embed="rId12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/>
              <p:nvPr/>
            </p:nvSpPr>
            <p:spPr>
              <a:xfrm>
                <a:off x="2895613" y="3439105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13" y="3439105"/>
                <a:ext cx="472052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/>
              <p:nvPr/>
            </p:nvSpPr>
            <p:spPr>
              <a:xfrm rot="16200000">
                <a:off x="2265599" y="4075891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65599" y="4075891"/>
                <a:ext cx="47205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直線箭頭接點 28">
            <a:extLst>
              <a:ext uri="{FF2B5EF4-FFF2-40B4-BE49-F238E27FC236}">
                <a16:creationId xmlns:a16="http://schemas.microsoft.com/office/drawing/2014/main" id="{C8579430-01DD-43A7-B863-54A1C5FE6124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5269886" y="3320516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E3BEC208-44E4-4256-9096-2E0E0604A023}"/>
              </a:ext>
            </a:extLst>
          </p:cNvPr>
          <p:cNvGrpSpPr/>
          <p:nvPr/>
        </p:nvGrpSpPr>
        <p:grpSpPr>
          <a:xfrm>
            <a:off x="5740886" y="2683730"/>
            <a:ext cx="1368000" cy="1601602"/>
            <a:chOff x="5619887" y="2186180"/>
            <a:chExt cx="1368000" cy="1601602"/>
          </a:xfrm>
        </p:grpSpPr>
        <p:sp>
          <p:nvSpPr>
            <p:cNvPr id="161" name="矩形: 圓角 160">
              <a:extLst>
                <a:ext uri="{FF2B5EF4-FFF2-40B4-BE49-F238E27FC236}">
                  <a16:creationId xmlns:a16="http://schemas.microsoft.com/office/drawing/2014/main" id="{F99B9E97-D54E-4CA9-A8A1-568089118D5D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B82D1BCD-FCF9-47A0-B683-C14906E43B74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2BE9DB0-FD19-40D6-AA40-AB2F0B76D0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E27F0452-BEC6-453C-8155-4028F057E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972F54F9-76F5-4ECC-AF71-1330376A23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926CDB9E-0890-4A7F-8A34-9F1BA69623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D9E61276-8F5A-475C-B667-A1B65D2E48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4CA46793-C9B2-44ED-B16C-94E6FEECCA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0B6530A-5DCC-4BDB-A70C-110E5DACE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23587F0-C0AB-4954-B393-83B7AFE1A7BC}"/>
                  </a:ext>
                </a:extLst>
              </p:cNvPr>
              <p:cNvCxnSpPr>
                <a:stCxn id="94" idx="7"/>
                <a:endCxn id="12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A3DC8826-CFBB-4C24-974A-F7E176A28198}"/>
                  </a:ext>
                </a:extLst>
              </p:cNvPr>
              <p:cNvCxnSpPr>
                <a:cxnSpLocks/>
                <a:stCxn id="94" idx="5"/>
                <a:endCxn id="96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BDF053F9-2419-466F-9132-E81892868A0B}"/>
                  </a:ext>
                </a:extLst>
              </p:cNvPr>
              <p:cNvCxnSpPr>
                <a:cxnSpLocks/>
                <a:stCxn id="93" idx="2"/>
                <a:endCxn id="12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885EB875-88A6-4EF7-9F4E-71859CB83404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56B3F570-087B-4A96-B1D0-ACC091EF4281}"/>
                  </a:ext>
                </a:extLst>
              </p:cNvPr>
              <p:cNvCxnSpPr>
                <a:cxnSpLocks/>
                <a:stCxn id="93" idx="4"/>
                <a:endCxn id="95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88FD2F7E-E45A-4598-BF6E-694659DA173E}"/>
                  </a:ext>
                </a:extLst>
              </p:cNvPr>
              <p:cNvCxnSpPr>
                <a:cxnSpLocks/>
                <a:stCxn id="93" idx="6"/>
                <a:endCxn id="97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93712470-7799-4FC2-B239-BDCB98AECFA5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E4757137-CC50-498B-B648-9BD4AF0BD936}"/>
                  </a:ext>
                </a:extLst>
              </p:cNvPr>
              <p:cNvCxnSpPr>
                <a:cxnSpLocks/>
                <a:stCxn id="94" idx="6"/>
                <a:endCxn id="12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7FB0C2B4-5275-40A9-994A-2F620819CF77}"/>
                  </a:ext>
                </a:extLst>
              </p:cNvPr>
              <p:cNvCxnSpPr>
                <a:cxnSpLocks/>
                <a:stCxn id="96" idx="0"/>
                <a:endCxn id="12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B7EACF4F-E630-4363-A3BC-DF07E998C015}"/>
                  </a:ext>
                </a:extLst>
              </p:cNvPr>
              <p:cNvCxnSpPr>
                <a:cxnSpLocks/>
                <a:stCxn id="95" idx="1"/>
                <a:endCxn id="12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DC9FEAE3-E3EB-4EAC-9D29-399A7E8024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E6B2D1DB-87F8-4521-AE7A-670815F13228}"/>
                  </a:ext>
                </a:extLst>
              </p:cNvPr>
              <p:cNvCxnSpPr>
                <a:cxnSpLocks/>
                <a:stCxn id="128" idx="7"/>
                <a:endCxn id="93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E90EDE44-B133-4395-80F0-B7E841F9C7B1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DD2CFFD6-24C3-4C0A-B4B3-1C44B1F32D2A}"/>
              </a:ext>
            </a:extLst>
          </p:cNvPr>
          <p:cNvGrpSpPr/>
          <p:nvPr/>
        </p:nvGrpSpPr>
        <p:grpSpPr>
          <a:xfrm>
            <a:off x="5746864" y="4444128"/>
            <a:ext cx="1368000" cy="1601602"/>
            <a:chOff x="5619887" y="2186180"/>
            <a:chExt cx="1368000" cy="1601602"/>
          </a:xfrm>
        </p:grpSpPr>
        <p:sp>
          <p:nvSpPr>
            <p:cNvPr id="168" name="矩形: 圓角 167">
              <a:extLst>
                <a:ext uri="{FF2B5EF4-FFF2-40B4-BE49-F238E27FC236}">
                  <a16:creationId xmlns:a16="http://schemas.microsoft.com/office/drawing/2014/main" id="{2C5B4D64-776C-4CF4-AD4C-94A741227777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9" name="群組 168">
              <a:extLst>
                <a:ext uri="{FF2B5EF4-FFF2-40B4-BE49-F238E27FC236}">
                  <a16:creationId xmlns:a16="http://schemas.microsoft.com/office/drawing/2014/main" id="{7185FAA1-F99B-44AF-BDB0-F5D2263F20C5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BEE496E-58C6-4CC0-9654-C7262FA9E6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2" name="橢圓 171">
                <a:extLst>
                  <a:ext uri="{FF2B5EF4-FFF2-40B4-BE49-F238E27FC236}">
                    <a16:creationId xmlns:a16="http://schemas.microsoft.com/office/drawing/2014/main" id="{FA9B313B-E817-4E92-927F-BF48C9A74D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3" name="橢圓 172">
                <a:extLst>
                  <a:ext uri="{FF2B5EF4-FFF2-40B4-BE49-F238E27FC236}">
                    <a16:creationId xmlns:a16="http://schemas.microsoft.com/office/drawing/2014/main" id="{B8D85A10-2509-4579-A8E3-39053583A4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4" name="橢圓 173">
                <a:extLst>
                  <a:ext uri="{FF2B5EF4-FFF2-40B4-BE49-F238E27FC236}">
                    <a16:creationId xmlns:a16="http://schemas.microsoft.com/office/drawing/2014/main" id="{FFD05A3F-EB33-490D-AD47-6F2670737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橢圓 174">
                <a:extLst>
                  <a:ext uri="{FF2B5EF4-FFF2-40B4-BE49-F238E27FC236}">
                    <a16:creationId xmlns:a16="http://schemas.microsoft.com/office/drawing/2014/main" id="{9CB2B12A-C83B-4DA6-AC53-66736B3C7B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6" name="橢圓 175">
                <a:extLst>
                  <a:ext uri="{FF2B5EF4-FFF2-40B4-BE49-F238E27FC236}">
                    <a16:creationId xmlns:a16="http://schemas.microsoft.com/office/drawing/2014/main" id="{58DA5C5E-DDE9-4729-896C-36084271C8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橢圓 176">
                <a:extLst>
                  <a:ext uri="{FF2B5EF4-FFF2-40B4-BE49-F238E27FC236}">
                    <a16:creationId xmlns:a16="http://schemas.microsoft.com/office/drawing/2014/main" id="{00C4810D-BD66-4007-90AF-D974DB790C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8" name="直線接點 177">
                <a:extLst>
                  <a:ext uri="{FF2B5EF4-FFF2-40B4-BE49-F238E27FC236}">
                    <a16:creationId xmlns:a16="http://schemas.microsoft.com/office/drawing/2014/main" id="{54169956-3E45-4493-8D60-9FD8C0CE2CC2}"/>
                  </a:ext>
                </a:extLst>
              </p:cNvPr>
              <p:cNvCxnSpPr>
                <a:stCxn id="173" idx="7"/>
                <a:endCxn id="171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>
                <a:extLst>
                  <a:ext uri="{FF2B5EF4-FFF2-40B4-BE49-F238E27FC236}">
                    <a16:creationId xmlns:a16="http://schemas.microsoft.com/office/drawing/2014/main" id="{2BAE4B11-8161-44D4-9063-D82F687AAC8E}"/>
                  </a:ext>
                </a:extLst>
              </p:cNvPr>
              <p:cNvCxnSpPr>
                <a:cxnSpLocks/>
                <a:stCxn id="173" idx="5"/>
                <a:endCxn id="175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接點 179">
                <a:extLst>
                  <a:ext uri="{FF2B5EF4-FFF2-40B4-BE49-F238E27FC236}">
                    <a16:creationId xmlns:a16="http://schemas.microsoft.com/office/drawing/2014/main" id="{7FAE9F36-AA11-47F2-8E2D-995868FBEB8D}"/>
                  </a:ext>
                </a:extLst>
              </p:cNvPr>
              <p:cNvCxnSpPr>
                <a:cxnSpLocks/>
                <a:stCxn id="172" idx="2"/>
                <a:endCxn id="171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>
                <a:extLst>
                  <a:ext uri="{FF2B5EF4-FFF2-40B4-BE49-F238E27FC236}">
                    <a16:creationId xmlns:a16="http://schemas.microsoft.com/office/drawing/2014/main" id="{E645C670-FBCF-4094-AF4B-B4098BDAD76F}"/>
                  </a:ext>
                </a:extLst>
              </p:cNvPr>
              <p:cNvCxnSpPr>
                <a:cxnSpLocks/>
                <a:stCxn id="174" idx="3"/>
                <a:endCxn id="175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CCE3E56D-E224-4D8D-B7A0-C8FB97F6DAE5}"/>
                  </a:ext>
                </a:extLst>
              </p:cNvPr>
              <p:cNvCxnSpPr>
                <a:cxnSpLocks/>
                <a:stCxn id="172" idx="4"/>
                <a:endCxn id="174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 182">
                <a:extLst>
                  <a:ext uri="{FF2B5EF4-FFF2-40B4-BE49-F238E27FC236}">
                    <a16:creationId xmlns:a16="http://schemas.microsoft.com/office/drawing/2014/main" id="{B515A1F0-38BE-42E3-96BB-6F4CA865D98B}"/>
                  </a:ext>
                </a:extLst>
              </p:cNvPr>
              <p:cNvCxnSpPr>
                <a:cxnSpLocks/>
                <a:stCxn id="172" idx="6"/>
                <a:endCxn id="176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>
                <a:extLst>
                  <a:ext uri="{FF2B5EF4-FFF2-40B4-BE49-F238E27FC236}">
                    <a16:creationId xmlns:a16="http://schemas.microsoft.com/office/drawing/2014/main" id="{E6C45C82-2F5E-452D-A014-2E94436159EF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>
                <a:extLst>
                  <a:ext uri="{FF2B5EF4-FFF2-40B4-BE49-F238E27FC236}">
                    <a16:creationId xmlns:a16="http://schemas.microsoft.com/office/drawing/2014/main" id="{83215A0A-3B79-435D-9222-92714513F7CB}"/>
                  </a:ext>
                </a:extLst>
              </p:cNvPr>
              <p:cNvCxnSpPr>
                <a:cxnSpLocks/>
                <a:stCxn id="173" idx="6"/>
                <a:endCxn id="18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接點 185">
                <a:extLst>
                  <a:ext uri="{FF2B5EF4-FFF2-40B4-BE49-F238E27FC236}">
                    <a16:creationId xmlns:a16="http://schemas.microsoft.com/office/drawing/2014/main" id="{27AC68C1-0581-4BB0-ADF3-7F24D1749FFC}"/>
                  </a:ext>
                </a:extLst>
              </p:cNvPr>
              <p:cNvCxnSpPr>
                <a:cxnSpLocks/>
                <a:stCxn id="175" idx="0"/>
                <a:endCxn id="18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>
                <a:extLst>
                  <a:ext uri="{FF2B5EF4-FFF2-40B4-BE49-F238E27FC236}">
                    <a16:creationId xmlns:a16="http://schemas.microsoft.com/office/drawing/2014/main" id="{3E700B24-1B7A-4261-A948-A89C1E62025C}"/>
                  </a:ext>
                </a:extLst>
              </p:cNvPr>
              <p:cNvCxnSpPr>
                <a:cxnSpLocks/>
                <a:stCxn id="174" idx="1"/>
                <a:endCxn id="18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4055ADA7-CA00-4B82-88A9-C29842472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89" name="直線接點 188">
                <a:extLst>
                  <a:ext uri="{FF2B5EF4-FFF2-40B4-BE49-F238E27FC236}">
                    <a16:creationId xmlns:a16="http://schemas.microsoft.com/office/drawing/2014/main" id="{D3E6B441-840F-4653-AB46-8C100B0128F4}"/>
                  </a:ext>
                </a:extLst>
              </p:cNvPr>
              <p:cNvCxnSpPr>
                <a:cxnSpLocks/>
                <a:stCxn id="188" idx="7"/>
                <a:endCxn id="172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B3A92344-F652-456C-8A6F-78703CAEFC1F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cxnSp>
        <p:nvCxnSpPr>
          <p:cNvPr id="193" name="直線箭頭接點 28">
            <a:extLst>
              <a:ext uri="{FF2B5EF4-FFF2-40B4-BE49-F238E27FC236}">
                <a16:creationId xmlns:a16="http://schemas.microsoft.com/office/drawing/2014/main" id="{382568EC-89EC-4425-A470-C24C251C06B6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5275174" y="5077721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圓角矩形 4">
            <a:extLst>
              <a:ext uri="{FF2B5EF4-FFF2-40B4-BE49-F238E27FC236}">
                <a16:creationId xmlns:a16="http://schemas.microsoft.com/office/drawing/2014/main" id="{A9D56084-AB3F-4A36-884C-2B2772A5EA7E}"/>
              </a:ext>
            </a:extLst>
          </p:cNvPr>
          <p:cNvSpPr/>
          <p:nvPr/>
        </p:nvSpPr>
        <p:spPr>
          <a:xfrm>
            <a:off x="159074" y="2366157"/>
            <a:ext cx="8840571" cy="424176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 algn="just">
              <a:spcBef>
                <a:spcPts val="1200"/>
              </a:spcBef>
              <a:buFont typeface="+mj-lt"/>
              <a:buAutoNum type="arabicPeriod"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cxnSp>
        <p:nvCxnSpPr>
          <p:cNvPr id="27" name="直線箭頭接點 28">
            <a:extLst>
              <a:ext uri="{FF2B5EF4-FFF2-40B4-BE49-F238E27FC236}">
                <a16:creationId xmlns:a16="http://schemas.microsoft.com/office/drawing/2014/main" id="{8092151A-9AFC-47D3-8889-4FC2672C5095}"/>
              </a:ext>
            </a:extLst>
          </p:cNvPr>
          <p:cNvCxnSpPr>
            <a:cxnSpLocks/>
          </p:cNvCxnSpPr>
          <p:nvPr/>
        </p:nvCxnSpPr>
        <p:spPr>
          <a:xfrm flipV="1">
            <a:off x="3715950" y="3777391"/>
            <a:ext cx="264088" cy="56919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243">
            <a:extLst>
              <a:ext uri="{FF2B5EF4-FFF2-40B4-BE49-F238E27FC236}">
                <a16:creationId xmlns:a16="http://schemas.microsoft.com/office/drawing/2014/main" id="{A593E5D1-D05A-4879-A0F5-42DF92351544}"/>
              </a:ext>
            </a:extLst>
          </p:cNvPr>
          <p:cNvCxnSpPr>
            <a:cxnSpLocks/>
          </p:cNvCxnSpPr>
          <p:nvPr/>
        </p:nvCxnSpPr>
        <p:spPr>
          <a:xfrm>
            <a:off x="3715950" y="4346590"/>
            <a:ext cx="266857" cy="57398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7929576"/>
                  </p:ext>
                </p:extLst>
              </p:nvPr>
            </p:nvGraphicFramePr>
            <p:xfrm>
              <a:off x="4297886" y="283451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7929576"/>
                  </p:ext>
                </p:extLst>
              </p:nvPr>
            </p:nvGraphicFramePr>
            <p:xfrm>
              <a:off x="4297886" y="283451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3774" t="-1852" r="-205660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01852" t="-1852" r="-101852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01852" t="-103774" r="-101852" b="-1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/>
              <p:nvPr/>
            </p:nvSpPr>
            <p:spPr>
              <a:xfrm>
                <a:off x="4036440" y="3806516"/>
                <a:ext cx="1492904" cy="48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40" y="3806516"/>
                <a:ext cx="1492904" cy="482953"/>
              </a:xfrm>
              <a:prstGeom prst="rect">
                <a:avLst/>
              </a:prstGeom>
              <a:blipFill>
                <a:blip r:embed="rId1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/>
              <p:nvPr/>
            </p:nvSpPr>
            <p:spPr>
              <a:xfrm>
                <a:off x="4548990" y="2529842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990" y="2529842"/>
                <a:ext cx="472052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/>
              <p:nvPr/>
            </p:nvSpPr>
            <p:spPr>
              <a:xfrm rot="16200000">
                <a:off x="3918976" y="3166628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18976" y="3166628"/>
                <a:ext cx="472052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2417116"/>
                  </p:ext>
                </p:extLst>
              </p:nvPr>
            </p:nvGraphicFramePr>
            <p:xfrm>
              <a:off x="4303174" y="459172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2417116"/>
                  </p:ext>
                </p:extLst>
              </p:nvPr>
            </p:nvGraphicFramePr>
            <p:xfrm>
              <a:off x="4303174" y="459172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852" t="-1887" r="-201852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3774" t="-1887" r="-105660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3774" t="-100000" r="-105660" b="-1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/>
              <p:nvPr/>
            </p:nvSpPr>
            <p:spPr>
              <a:xfrm>
                <a:off x="4041728" y="5563721"/>
                <a:ext cx="1492904" cy="474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28" y="5563721"/>
                <a:ext cx="1492904" cy="474553"/>
              </a:xfrm>
              <a:prstGeom prst="rect">
                <a:avLst/>
              </a:prstGeom>
              <a:blipFill>
                <a:blip r:embed="rId20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/>
              <p:nvPr/>
            </p:nvSpPr>
            <p:spPr>
              <a:xfrm>
                <a:off x="4554278" y="4287047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278" y="4287047"/>
                <a:ext cx="472052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/>
              <p:nvPr/>
            </p:nvSpPr>
            <p:spPr>
              <a:xfrm rot="16200000">
                <a:off x="3924264" y="4923833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24264" y="4923833"/>
                <a:ext cx="47205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EA43D4CA-2074-48DF-9D39-627C4C6D0E74}"/>
              </a:ext>
            </a:extLst>
          </p:cNvPr>
          <p:cNvGrpSpPr/>
          <p:nvPr/>
        </p:nvGrpSpPr>
        <p:grpSpPr>
          <a:xfrm>
            <a:off x="6261181" y="1467994"/>
            <a:ext cx="2864440" cy="953353"/>
            <a:chOff x="6171963" y="1238563"/>
            <a:chExt cx="2864440" cy="953353"/>
          </a:xfrm>
        </p:grpSpPr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0BACECB-F2CC-43FC-8B2A-CB84FBA5A6DC}"/>
                </a:ext>
              </a:extLst>
            </p:cNvPr>
            <p:cNvSpPr txBox="1"/>
            <p:nvPr/>
          </p:nvSpPr>
          <p:spPr>
            <a:xfrm>
              <a:off x="6553484" y="1238563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23C8CF2F-9C54-4E02-9A6F-7F590702C060}"/>
                </a:ext>
              </a:extLst>
            </p:cNvPr>
            <p:cNvSpPr/>
            <p:nvPr/>
          </p:nvSpPr>
          <p:spPr>
            <a:xfrm>
              <a:off x="6286967" y="1271673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91A52419-5E11-45D4-BCE6-3916C825E326}"/>
                </a:ext>
              </a:extLst>
            </p:cNvPr>
            <p:cNvSpPr/>
            <p:nvPr/>
          </p:nvSpPr>
          <p:spPr>
            <a:xfrm>
              <a:off x="6171963" y="1945695"/>
              <a:ext cx="286444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Graph Conv Layer: Graph Convolutional layer</a:t>
              </a:r>
              <a:endParaRPr lang="zh-TW" altLang="en-US" sz="1000" dirty="0">
                <a:latin typeface="+mj-lt"/>
              </a:endParaRPr>
            </a:p>
          </p:txBody>
        </p:sp>
        <p:cxnSp>
          <p:nvCxnSpPr>
            <p:cNvPr id="109" name="直線箭頭接點 32">
              <a:extLst>
                <a:ext uri="{FF2B5EF4-FFF2-40B4-BE49-F238E27FC236}">
                  <a16:creationId xmlns:a16="http://schemas.microsoft.com/office/drawing/2014/main" id="{FCE398F4-F40E-4EC8-85E3-EED253000F48}"/>
                </a:ext>
              </a:extLst>
            </p:cNvPr>
            <p:cNvCxnSpPr>
              <a:cxnSpLocks/>
            </p:cNvCxnSpPr>
            <p:nvPr/>
          </p:nvCxnSpPr>
          <p:spPr>
            <a:xfrm>
              <a:off x="6305525" y="186684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96170506-D06D-4462-A685-3CDD0225ED3C}"/>
                </a:ext>
              </a:extLst>
            </p:cNvPr>
            <p:cNvSpPr txBox="1"/>
            <p:nvPr/>
          </p:nvSpPr>
          <p:spPr>
            <a:xfrm>
              <a:off x="6553484" y="1740525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Average Pooling (AP)</a:t>
              </a:r>
              <a:endParaRPr kumimoji="1" lang="zh-TW" altLang="en-US" sz="1000" dirty="0">
                <a:latin typeface="+mj-lt"/>
              </a:endParaRPr>
            </a:p>
          </p:txBody>
        </p:sp>
        <p:cxnSp>
          <p:nvCxnSpPr>
            <p:cNvPr id="112" name="直線箭頭接點 32">
              <a:extLst>
                <a:ext uri="{FF2B5EF4-FFF2-40B4-BE49-F238E27FC236}">
                  <a16:creationId xmlns:a16="http://schemas.microsoft.com/office/drawing/2014/main" id="{97218C9D-7FDE-4F23-8B81-B4F4B09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6300192" y="1611104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字方塊 112">
              <a:extLst>
                <a:ext uri="{FF2B5EF4-FFF2-40B4-BE49-F238E27FC236}">
                  <a16:creationId xmlns:a16="http://schemas.microsoft.com/office/drawing/2014/main" id="{6232A83F-C246-46C1-BBDA-72EA76995183}"/>
                </a:ext>
              </a:extLst>
            </p:cNvPr>
            <p:cNvSpPr txBox="1"/>
            <p:nvPr/>
          </p:nvSpPr>
          <p:spPr>
            <a:xfrm>
              <a:off x="6548151" y="1484784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Sampling scheme</a:t>
              </a:r>
              <a:endParaRPr kumimoji="1" lang="zh-TW" altLang="en-US" sz="1000" dirty="0">
                <a:latin typeface="+mj-lt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4F8C5-F69F-8A4B-8A05-CF28A743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23</a:t>
            </a:fld>
            <a:endParaRPr lang="en-US" altLang="ja-JP" dirty="0">
              <a:latin typeface="+mj-lt"/>
            </a:endParaRPr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081C1422-1D90-4CF0-88DC-6DDD4C4EF1F2}"/>
              </a:ext>
            </a:extLst>
          </p:cNvPr>
          <p:cNvSpPr/>
          <p:nvPr/>
        </p:nvSpPr>
        <p:spPr>
          <a:xfrm>
            <a:off x="3680149" y="2529841"/>
            <a:ext cx="1899963" cy="363545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F0558D9F-71AD-4E7E-A144-1DA7F7F86FDB}"/>
              </a:ext>
            </a:extLst>
          </p:cNvPr>
          <p:cNvSpPr/>
          <p:nvPr/>
        </p:nvSpPr>
        <p:spPr>
          <a:xfrm>
            <a:off x="2909729" y="2084451"/>
            <a:ext cx="3326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Bef>
                <a:spcPts val="0"/>
              </a:spcBef>
            </a:pPr>
            <a:r>
              <a:rPr lang="en-US" altLang="zh-TW" sz="16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Impose sampling scheme</a:t>
            </a:r>
          </a:p>
        </p:txBody>
      </p:sp>
    </p:spTree>
    <p:extLst>
      <p:ext uri="{BB962C8B-B14F-4D97-AF65-F5344CB8AC3E}">
        <p14:creationId xmlns:p14="http://schemas.microsoft.com/office/powerpoint/2010/main" val="322307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marL="342900" lvl="1" indent="-342900" algn="just">
                  <a:buFont typeface="Wingdings" panose="05000000000000000000" pitchFamily="2" charset="2"/>
                  <a:buChar char="p"/>
                </a:pP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To generate a mask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h𝑤</m:t>
                        </m:r>
                      </m:sup>
                    </m:sSup>
                  </m:oMath>
                </a14:m>
                <a:r>
                  <a:rPr lang="en-US" altLang="zh-TW" sz="2400" b="0" dirty="0">
                    <a:latin typeface="+mj-lt"/>
                    <a:ea typeface="Cambria Math" panose="02040503050406030204" pitchFamily="18" charset="0"/>
                  </a:rPr>
                  <a:t>to encode relevant regions from the given graph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h𝑤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.</a:t>
                </a:r>
                <a:endParaRPr lang="en-US" altLang="zh-TW" sz="2400" b="0" dirty="0">
                  <a:latin typeface="+mj-lt"/>
                  <a:ea typeface="Cambria Math" panose="02040503050406030204" pitchFamily="18" charset="0"/>
                </a:endParaRP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>
                    <a:latin typeface="+mj-lt"/>
                    <a:ea typeface="Cambria Math" panose="02040503050406030204" pitchFamily="18" charset="0"/>
                  </a:rPr>
                  <a:t>: keep relevant similarity pair (pixel pair)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dirty="0">
                    <a:latin typeface="+mj-lt"/>
                    <a:ea typeface="Cambria Math" panose="02040503050406030204" pitchFamily="18" charset="0"/>
                  </a:rPr>
                  <a:t>: drop irrelevant similarity pair (pixel pair)</a:t>
                </a:r>
              </a:p>
              <a:p>
                <a:pPr marL="342900" lvl="1" indent="-342900" algn="just">
                  <a:buFont typeface="Wingdings" panose="05000000000000000000" pitchFamily="2" charset="2"/>
                  <a:buChar char="p"/>
                </a:pPr>
                <a:r>
                  <a:rPr lang="en-US" altLang="zh-TW" dirty="0">
                    <a:latin typeface="+mj-lt"/>
                    <a:ea typeface="Cambria Math" panose="02040503050406030204" pitchFamily="18" charset="0"/>
                  </a:rPr>
                  <a:t>Our sampling step can be described as a pipeline with two steps: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b="0" dirty="0">
                    <a:latin typeface="+mj-lt"/>
                    <a:ea typeface="Cambria Math" panose="02040503050406030204" pitchFamily="18" charset="0"/>
                  </a:rPr>
                  <a:t>Introduce a kernel function to change the range of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altLang="zh-TW" b="0" dirty="0">
                    <a:latin typeface="+mj-lt"/>
                    <a:ea typeface="Cambria Math" panose="02040503050406030204" pitchFamily="18" charset="0"/>
                  </a:rPr>
                  <a:t>.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latin typeface="+mj-lt"/>
                    <a:ea typeface="Cambria Math" panose="02040503050406030204" pitchFamily="18" charset="0"/>
                  </a:rPr>
                  <a:t>Impose sampling strategy to capture the relevant regions.</a:t>
                </a:r>
                <a:endParaRPr lang="en-US" altLang="zh-TW" b="0" dirty="0">
                  <a:latin typeface="+mj-lt"/>
                  <a:ea typeface="Cambria Math" panose="02040503050406030204" pitchFamily="18" charset="0"/>
                </a:endParaRPr>
              </a:p>
              <a:p>
                <a:pPr marL="400050" lvl="2" indent="0">
                  <a:lnSpc>
                    <a:spcPct val="150000"/>
                  </a:lnSpc>
                  <a:buNone/>
                </a:pPr>
                <a:endParaRPr lang="en-US" altLang="zh-TW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593" t="-620" r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B7E881-E152-0A4E-A301-1D83D531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24</a:t>
            </a:fld>
            <a:endParaRPr lang="en-US" altLang="ja-JP" dirty="0">
              <a:latin typeface="+mj-lt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F19BD15B-044B-431A-8065-7BC4944D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Impose sampling scheme (2 / 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33">
                <a:extLst>
                  <a:ext uri="{FF2B5EF4-FFF2-40B4-BE49-F238E27FC236}">
                    <a16:creationId xmlns:a16="http://schemas.microsoft.com/office/drawing/2014/main" id="{354B6589-2DF4-4D4B-B633-98DE5E64BA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1589332"/>
                  </p:ext>
                </p:extLst>
              </p:nvPr>
            </p:nvGraphicFramePr>
            <p:xfrm>
              <a:off x="1187624" y="466434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33">
                <a:extLst>
                  <a:ext uri="{FF2B5EF4-FFF2-40B4-BE49-F238E27FC236}">
                    <a16:creationId xmlns:a16="http://schemas.microsoft.com/office/drawing/2014/main" id="{354B6589-2DF4-4D4B-B633-98DE5E64BA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1589332"/>
                  </p:ext>
                </p:extLst>
              </p:nvPr>
            </p:nvGraphicFramePr>
            <p:xfrm>
              <a:off x="1187624" y="466434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1538" r="-200000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3077" t="-201538" r="-103077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04D1B764-65BA-429F-83FC-E02A8E6A4F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570177"/>
                  </p:ext>
                </p:extLst>
              </p:nvPr>
            </p:nvGraphicFramePr>
            <p:xfrm>
              <a:off x="6272046" y="466434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429238335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67597068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2220043172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806431818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0763041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41804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24139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9581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04D1B764-65BA-429F-83FC-E02A8E6A4F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570177"/>
                  </p:ext>
                </p:extLst>
              </p:nvPr>
            </p:nvGraphicFramePr>
            <p:xfrm>
              <a:off x="6272046" y="466434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429238335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67597068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2220043172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806431818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1538" r="-200000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0763041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41804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3077" t="-201538" r="-103077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24139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95812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4FFE9E1-4AD8-4801-A3C4-CF4ADE6FF45B}"/>
                  </a:ext>
                </a:extLst>
              </p:cNvPr>
              <p:cNvSpPr/>
              <p:nvPr/>
            </p:nvSpPr>
            <p:spPr>
              <a:xfrm>
                <a:off x="6398766" y="6248345"/>
                <a:ext cx="133056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Mask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4FFE9E1-4AD8-4801-A3C4-CF4ADE6FF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766" y="6248345"/>
                <a:ext cx="1330560" cy="276999"/>
              </a:xfrm>
              <a:prstGeom prst="rect">
                <a:avLst/>
              </a:prstGeom>
              <a:blipFill>
                <a:blip r:embed="rId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871CE15-5B0A-464B-BA02-D34B3D8742BA}"/>
                  </a:ext>
                </a:extLst>
              </p:cNvPr>
              <p:cNvSpPr/>
              <p:nvPr/>
            </p:nvSpPr>
            <p:spPr>
              <a:xfrm>
                <a:off x="1314344" y="6248345"/>
                <a:ext cx="133056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  <a:cs typeface="Times New Roman" panose="02020603050405020304" pitchFamily="18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871CE15-5B0A-464B-BA02-D34B3D874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344" y="6248345"/>
                <a:ext cx="1330560" cy="276999"/>
              </a:xfrm>
              <a:prstGeom prst="rect">
                <a:avLst/>
              </a:prstGeom>
              <a:blipFill>
                <a:blip r:embed="rId7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號: 向右 8">
            <a:extLst>
              <a:ext uri="{FF2B5EF4-FFF2-40B4-BE49-F238E27FC236}">
                <a16:creationId xmlns:a16="http://schemas.microsoft.com/office/drawing/2014/main" id="{EE41FAB8-F648-4160-B74A-D5F3190F9D30}"/>
              </a:ext>
            </a:extLst>
          </p:cNvPr>
          <p:cNvSpPr/>
          <p:nvPr/>
        </p:nvSpPr>
        <p:spPr>
          <a:xfrm>
            <a:off x="3806803" y="4952377"/>
            <a:ext cx="1430064" cy="1295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sampling scheme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6B86A0E-144B-4A15-BE1F-664971824163}"/>
              </a:ext>
            </a:extLst>
          </p:cNvPr>
          <p:cNvSpPr/>
          <p:nvPr/>
        </p:nvSpPr>
        <p:spPr>
          <a:xfrm>
            <a:off x="3419872" y="4664345"/>
            <a:ext cx="2083332" cy="178899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28D72BC-48D8-48C1-B085-099C450F7E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46" y="-32113"/>
            <a:ext cx="270139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319181" cy="4917538"/>
          </a:xfrm>
        </p:spPr>
        <p:txBody>
          <a:bodyPr/>
          <a:lstStyle/>
          <a:p>
            <a:pPr marL="342900" lvl="1" indent="-342900" algn="just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To model the relevant regions </a:t>
            </a:r>
            <a:r>
              <a:rPr lang="en-US" altLang="zh-TW" sz="2400" i="1" dirty="0">
                <a:latin typeface="+mj-lt"/>
                <a:cs typeface="Times New Roman" panose="02020603050405020304" pitchFamily="18" charset="0"/>
              </a:rPr>
              <a:t>based on given modality</a:t>
            </a: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, we consider imposing the sampling scheme on two different graphs.</a:t>
            </a:r>
            <a:endParaRPr lang="en-US" altLang="zh-TW" sz="2400" b="0" dirty="0">
              <a:latin typeface="+mj-lt"/>
              <a:ea typeface="Cambria Math" panose="02040503050406030204" pitchFamily="18" charset="0"/>
            </a:endParaRPr>
          </a:p>
          <a:p>
            <a:pPr marL="400050" lvl="2" indent="0">
              <a:lnSpc>
                <a:spcPct val="150000"/>
              </a:lnSpc>
              <a:buNone/>
            </a:pPr>
            <a:endParaRPr lang="en-US" altLang="zh-TW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B7E881-E152-0A4E-A301-1D83D531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25</a:t>
            </a:fld>
            <a:endParaRPr lang="en-US" altLang="ja-JP" dirty="0">
              <a:latin typeface="+mj-lt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F19BD15B-044B-431A-8065-7BC4944D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Impose sampling scheme (3</a:t>
            </a:r>
            <a:r>
              <a:rPr lang="zh-TW" altLang="en-US" sz="3200" dirty="0"/>
              <a:t> </a:t>
            </a:r>
            <a:r>
              <a:rPr lang="en-US" altLang="zh-TW" sz="3200" dirty="0"/>
              <a:t>/</a:t>
            </a:r>
            <a:r>
              <a:rPr lang="zh-TW" altLang="en-US" sz="3200" dirty="0"/>
              <a:t> </a:t>
            </a:r>
            <a:r>
              <a:rPr lang="en-US" altLang="zh-TW" sz="3200" dirty="0"/>
              <a:t>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33">
                <a:extLst>
                  <a:ext uri="{FF2B5EF4-FFF2-40B4-BE49-F238E27FC236}">
                    <a16:creationId xmlns:a16="http://schemas.microsoft.com/office/drawing/2014/main" id="{354B6589-2DF4-4D4B-B633-98DE5E64BA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3314977"/>
                  </p:ext>
                </p:extLst>
              </p:nvPr>
            </p:nvGraphicFramePr>
            <p:xfrm>
              <a:off x="1780984" y="287369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33">
                <a:extLst>
                  <a:ext uri="{FF2B5EF4-FFF2-40B4-BE49-F238E27FC236}">
                    <a16:creationId xmlns:a16="http://schemas.microsoft.com/office/drawing/2014/main" id="{354B6589-2DF4-4D4B-B633-98DE5E64BA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3314977"/>
                  </p:ext>
                </p:extLst>
              </p:nvPr>
            </p:nvGraphicFramePr>
            <p:xfrm>
              <a:off x="1780984" y="287369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538" t="-1538" r="-2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538" t="-203077" r="-104615" b="-1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871CE15-5B0A-464B-BA02-D34B3D8742BA}"/>
                  </a:ext>
                </a:extLst>
              </p:cNvPr>
              <p:cNvSpPr/>
              <p:nvPr/>
            </p:nvSpPr>
            <p:spPr>
              <a:xfrm>
                <a:off x="1780984" y="4457693"/>
                <a:ext cx="1584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Face-to-Context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871CE15-5B0A-464B-BA02-D34B3D874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984" y="4457693"/>
                <a:ext cx="1584000" cy="523220"/>
              </a:xfrm>
              <a:prstGeom prst="rect">
                <a:avLst/>
              </a:prstGeom>
              <a:blipFill>
                <a:blip r:embed="rId4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8A13C608-B473-4A2D-A0EC-3640E22304B2}"/>
              </a:ext>
            </a:extLst>
          </p:cNvPr>
          <p:cNvSpPr txBox="1"/>
          <p:nvPr/>
        </p:nvSpPr>
        <p:spPr>
          <a:xfrm>
            <a:off x="691269" y="3401477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Face </a:t>
            </a:r>
          </a:p>
          <a:p>
            <a:pPr algn="ctr"/>
            <a:r>
              <a:rPr lang="en-US" altLang="zh-TW" sz="1400" dirty="0">
                <a:latin typeface="+mj-lt"/>
              </a:rPr>
              <a:t>pixels</a:t>
            </a:r>
            <a:endParaRPr lang="zh-TW" altLang="en-US" sz="1400" dirty="0">
              <a:latin typeface="+mj-lt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995C61E-E35D-4970-87AF-0A00B02570FC}"/>
              </a:ext>
            </a:extLst>
          </p:cNvPr>
          <p:cNvSpPr txBox="1"/>
          <p:nvPr/>
        </p:nvSpPr>
        <p:spPr>
          <a:xfrm>
            <a:off x="1735494" y="2391074"/>
            <a:ext cx="1674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Context </a:t>
            </a:r>
          </a:p>
          <a:p>
            <a:pPr algn="ctr"/>
            <a:r>
              <a:rPr lang="en-US" altLang="zh-TW" sz="1400" dirty="0">
                <a:latin typeface="+mj-lt"/>
              </a:rPr>
              <a:t>pixels</a:t>
            </a:r>
            <a:endParaRPr lang="zh-TW" alt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33">
                <a:extLst>
                  <a:ext uri="{FF2B5EF4-FFF2-40B4-BE49-F238E27FC236}">
                    <a16:creationId xmlns:a16="http://schemas.microsoft.com/office/drawing/2014/main" id="{FF1ADC67-9508-4E26-9C17-D8E750A9A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54492"/>
                  </p:ext>
                </p:extLst>
              </p:nvPr>
            </p:nvGraphicFramePr>
            <p:xfrm>
              <a:off x="6434686" y="287369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"/>
                              <a:ea typeface="標楷體"/>
                              <a:cs typeface="+mn-cs"/>
                            </a:rPr>
                            <a:t>…</a:t>
                          </a:r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"/>
                            <a:ea typeface="標楷體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"/>
                              <a:ea typeface="標楷體"/>
                              <a:cs typeface="+mn-cs"/>
                            </a:rPr>
                            <a:t>…</a:t>
                          </a:r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"/>
                            <a:ea typeface="標楷體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33">
                <a:extLst>
                  <a:ext uri="{FF2B5EF4-FFF2-40B4-BE49-F238E27FC236}">
                    <a16:creationId xmlns:a16="http://schemas.microsoft.com/office/drawing/2014/main" id="{FF1ADC67-9508-4E26-9C17-D8E750A9A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54492"/>
                  </p:ext>
                </p:extLst>
              </p:nvPr>
            </p:nvGraphicFramePr>
            <p:xfrm>
              <a:off x="6434686" y="287369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"/>
                              <a:ea typeface="標楷體"/>
                              <a:cs typeface="+mn-cs"/>
                            </a:rPr>
                            <a:t>…</a:t>
                          </a:r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"/>
                            <a:ea typeface="標楷體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"/>
                              <a:ea typeface="標楷體"/>
                              <a:cs typeface="+mn-cs"/>
                            </a:rPr>
                            <a:t>…</a:t>
                          </a:r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"/>
                            <a:ea typeface="標楷體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3077" t="-100000" r="-1030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38" t="-203077" r="-30461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38" t="-303077" r="-30461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4722354-3475-4E4E-A2B2-3898B2F72342}"/>
                  </a:ext>
                </a:extLst>
              </p:cNvPr>
              <p:cNvSpPr/>
              <p:nvPr/>
            </p:nvSpPr>
            <p:spPr>
              <a:xfrm>
                <a:off x="6434686" y="4457693"/>
                <a:ext cx="1584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Context-to-Face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4722354-3475-4E4E-A2B2-3898B2F72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86" y="4457693"/>
                <a:ext cx="1584000" cy="523220"/>
              </a:xfrm>
              <a:prstGeom prst="rect">
                <a:avLst/>
              </a:prstGeom>
              <a:blipFill>
                <a:blip r:embed="rId6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C6A16FA7-8E94-4AC6-86AA-29B57DA0DB82}"/>
              </a:ext>
            </a:extLst>
          </p:cNvPr>
          <p:cNvSpPr txBox="1"/>
          <p:nvPr/>
        </p:nvSpPr>
        <p:spPr>
          <a:xfrm>
            <a:off x="5292080" y="3401477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Context </a:t>
            </a:r>
          </a:p>
          <a:p>
            <a:pPr algn="ctr"/>
            <a:r>
              <a:rPr lang="en-US" altLang="zh-TW" sz="1400" dirty="0">
                <a:latin typeface="+mj-lt"/>
              </a:rPr>
              <a:t>pixels</a:t>
            </a:r>
            <a:endParaRPr lang="zh-TW" altLang="en-US" sz="1400" dirty="0">
              <a:latin typeface="+mj-lt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57866A5-0A7E-478A-B686-979F1B2FBB8D}"/>
              </a:ext>
            </a:extLst>
          </p:cNvPr>
          <p:cNvSpPr txBox="1"/>
          <p:nvPr/>
        </p:nvSpPr>
        <p:spPr>
          <a:xfrm>
            <a:off x="6389196" y="2391074"/>
            <a:ext cx="1674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Face </a:t>
            </a:r>
          </a:p>
          <a:p>
            <a:pPr algn="ctr"/>
            <a:r>
              <a:rPr lang="en-US" altLang="zh-TW" sz="1400" dirty="0">
                <a:latin typeface="+mj-lt"/>
              </a:rPr>
              <a:t>pixels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3D789D57-A7A1-4D7F-A670-C3003161B86A}"/>
              </a:ext>
            </a:extLst>
          </p:cNvPr>
          <p:cNvSpPr/>
          <p:nvPr/>
        </p:nvSpPr>
        <p:spPr>
          <a:xfrm>
            <a:off x="3958971" y="2979011"/>
            <a:ext cx="1512167" cy="13681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Transpose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61B5531-4F06-4780-B216-58168DB0BA97}"/>
              </a:ext>
            </a:extLst>
          </p:cNvPr>
          <p:cNvGrpSpPr/>
          <p:nvPr/>
        </p:nvGrpSpPr>
        <p:grpSpPr>
          <a:xfrm>
            <a:off x="1630517" y="5017997"/>
            <a:ext cx="1902818" cy="1861176"/>
            <a:chOff x="1571426" y="5014187"/>
            <a:chExt cx="1902818" cy="1861176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EBB3F5E4-F116-413E-9FA1-876F9A3CA7CE}"/>
                </a:ext>
              </a:extLst>
            </p:cNvPr>
            <p:cNvSpPr txBox="1"/>
            <p:nvPr/>
          </p:nvSpPr>
          <p:spPr>
            <a:xfrm>
              <a:off x="1571426" y="5014187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>
                  <a:latin typeface="+mj-lt"/>
                </a:rPr>
                <a:t>Face </a:t>
              </a:r>
              <a:r>
                <a:rPr lang="en-US" altLang="zh-TW" sz="1200" dirty="0">
                  <a:latin typeface="+mj-lt"/>
                </a:rPr>
                <a:t>M</a:t>
              </a:r>
              <a:r>
                <a:rPr kumimoji="1" lang="en-US" altLang="zh-TW" sz="1200" dirty="0">
                  <a:latin typeface="+mj-lt"/>
                </a:rPr>
                <a:t>odality (Query)</a:t>
              </a: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17D89ED0-69F1-4E74-8502-BE0C1F994DF8}"/>
                </a:ext>
              </a:extLst>
            </p:cNvPr>
            <p:cNvGrpSpPr/>
            <p:nvPr/>
          </p:nvGrpSpPr>
          <p:grpSpPr>
            <a:xfrm>
              <a:off x="1856783" y="5335257"/>
              <a:ext cx="1332104" cy="1277406"/>
              <a:chOff x="-451978" y="4280047"/>
              <a:chExt cx="1332104" cy="1277406"/>
            </a:xfrm>
          </p:grpSpPr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36DB28F3-086C-40D2-B36B-F98D54C44C68}"/>
                  </a:ext>
                </a:extLst>
              </p:cNvPr>
              <p:cNvSpPr/>
              <p:nvPr/>
            </p:nvSpPr>
            <p:spPr>
              <a:xfrm>
                <a:off x="-19930" y="446457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BCC754C-4D73-4315-B7F1-758838BBD246}"/>
                  </a:ext>
                </a:extLst>
              </p:cNvPr>
              <p:cNvSpPr/>
              <p:nvPr/>
            </p:nvSpPr>
            <p:spPr>
              <a:xfrm>
                <a:off x="412118" y="432894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5865B57F-7E6D-4521-A988-977BC3902E99}"/>
                  </a:ext>
                </a:extLst>
              </p:cNvPr>
              <p:cNvSpPr/>
              <p:nvPr/>
            </p:nvSpPr>
            <p:spPr>
              <a:xfrm>
                <a:off x="-451978" y="4280047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36E4B8FB-3999-4607-AEF4-A385A12559EC}"/>
                  </a:ext>
                </a:extLst>
              </p:cNvPr>
              <p:cNvSpPr/>
              <p:nvPr/>
            </p:nvSpPr>
            <p:spPr>
              <a:xfrm>
                <a:off x="-362415" y="5305453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2EC2829-84FF-46A8-A23F-524A986C6BA9}"/>
                  </a:ext>
                </a:extLst>
              </p:cNvPr>
              <p:cNvSpPr/>
              <p:nvPr/>
            </p:nvSpPr>
            <p:spPr>
              <a:xfrm>
                <a:off x="484126" y="5219145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0059B5EA-A384-444C-AF4F-D6E01A011C9F}"/>
                  </a:ext>
                </a:extLst>
              </p:cNvPr>
              <p:cNvSpPr/>
              <p:nvPr/>
            </p:nvSpPr>
            <p:spPr>
              <a:xfrm>
                <a:off x="52078" y="5039097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cxnSp>
            <p:nvCxnSpPr>
              <p:cNvPr id="48" name="直線箭頭接點 53">
                <a:extLst>
                  <a:ext uri="{FF2B5EF4-FFF2-40B4-BE49-F238E27FC236}">
                    <a16:creationId xmlns:a16="http://schemas.microsoft.com/office/drawing/2014/main" id="{F0AAA567-BE5D-4BE8-BE57-F9EE40410D1D}"/>
                  </a:ext>
                </a:extLst>
              </p:cNvPr>
              <p:cNvCxnSpPr>
                <a:cxnSpLocks/>
                <a:stCxn id="44" idx="4"/>
                <a:endCxn id="47" idx="0"/>
              </p:cNvCxnSpPr>
              <p:nvPr/>
            </p:nvCxnSpPr>
            <p:spPr>
              <a:xfrm>
                <a:off x="-253978" y="4532047"/>
                <a:ext cx="504056" cy="507050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箭頭接點 54">
                <a:extLst>
                  <a:ext uri="{FF2B5EF4-FFF2-40B4-BE49-F238E27FC236}">
                    <a16:creationId xmlns:a16="http://schemas.microsoft.com/office/drawing/2014/main" id="{1B65757E-2958-4CD0-AA7B-E49E3D9C6DD7}"/>
                  </a:ext>
                </a:extLst>
              </p:cNvPr>
              <p:cNvCxnSpPr>
                <a:cxnSpLocks/>
                <a:stCxn id="42" idx="4"/>
                <a:endCxn id="45" idx="0"/>
              </p:cNvCxnSpPr>
              <p:nvPr/>
            </p:nvCxnSpPr>
            <p:spPr>
              <a:xfrm flipH="1">
                <a:off x="-164415" y="4716571"/>
                <a:ext cx="342485" cy="588882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箭頭接點 55">
                <a:extLst>
                  <a:ext uri="{FF2B5EF4-FFF2-40B4-BE49-F238E27FC236}">
                    <a16:creationId xmlns:a16="http://schemas.microsoft.com/office/drawing/2014/main" id="{843D17C0-863B-426C-89E3-59813663E326}"/>
                  </a:ext>
                </a:extLst>
              </p:cNvPr>
              <p:cNvCxnSpPr>
                <a:cxnSpLocks/>
                <a:stCxn id="43" idx="4"/>
                <a:endCxn id="46" idx="0"/>
              </p:cNvCxnSpPr>
              <p:nvPr/>
            </p:nvCxnSpPr>
            <p:spPr>
              <a:xfrm>
                <a:off x="610118" y="4580941"/>
                <a:ext cx="72008" cy="638204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14085F0C-24B3-4225-9518-01968BDF24F5}"/>
                </a:ext>
              </a:extLst>
            </p:cNvPr>
            <p:cNvSpPr txBox="1"/>
            <p:nvPr/>
          </p:nvSpPr>
          <p:spPr>
            <a:xfrm>
              <a:off x="1571426" y="6598364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>
                  <a:latin typeface="+mj-lt"/>
                </a:rPr>
                <a:t>Context </a:t>
              </a:r>
              <a:r>
                <a:rPr lang="en-US" altLang="zh-TW" sz="1200" dirty="0">
                  <a:latin typeface="+mj-lt"/>
                </a:rPr>
                <a:t>Modality (Gallery)</a:t>
              </a:r>
              <a:endParaRPr kumimoji="1" lang="en-US" altLang="zh-TW" sz="1200" dirty="0">
                <a:latin typeface="+mj-lt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75B4ACB-AB44-494B-A299-0E7A009DFE2A}"/>
              </a:ext>
            </a:extLst>
          </p:cNvPr>
          <p:cNvGrpSpPr/>
          <p:nvPr/>
        </p:nvGrpSpPr>
        <p:grpSpPr>
          <a:xfrm>
            <a:off x="6287127" y="5012420"/>
            <a:ext cx="1902818" cy="1861175"/>
            <a:chOff x="5150447" y="4602109"/>
            <a:chExt cx="1902818" cy="1861175"/>
          </a:xfrm>
        </p:grpSpPr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62FA23D0-ED5D-4143-94A3-42DCF9AFCFBD}"/>
                </a:ext>
              </a:extLst>
            </p:cNvPr>
            <p:cNvSpPr txBox="1"/>
            <p:nvPr/>
          </p:nvSpPr>
          <p:spPr>
            <a:xfrm>
              <a:off x="5150447" y="4602109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>
                  <a:latin typeface="+mj-lt"/>
                </a:rPr>
                <a:t>Face </a:t>
              </a:r>
              <a:r>
                <a:rPr lang="en-US" altLang="zh-TW" sz="1200" dirty="0">
                  <a:latin typeface="+mj-lt"/>
                </a:rPr>
                <a:t>M</a:t>
              </a:r>
              <a:r>
                <a:rPr kumimoji="1" lang="en-US" altLang="zh-TW" sz="1200" dirty="0">
                  <a:latin typeface="+mj-lt"/>
                </a:rPr>
                <a:t>odality (</a:t>
              </a:r>
              <a:r>
                <a:rPr lang="en-US" altLang="zh-TW" sz="1200" dirty="0">
                  <a:latin typeface="+mj-lt"/>
                </a:rPr>
                <a:t>Gallery</a:t>
              </a:r>
              <a:r>
                <a:rPr kumimoji="1" lang="en-US" altLang="zh-TW" sz="1200" dirty="0">
                  <a:latin typeface="+mj-lt"/>
                </a:rPr>
                <a:t>)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B42D9ED1-D376-4C44-808C-CE565C698B73}"/>
                </a:ext>
              </a:extLst>
            </p:cNvPr>
            <p:cNvSpPr txBox="1"/>
            <p:nvPr/>
          </p:nvSpPr>
          <p:spPr>
            <a:xfrm>
              <a:off x="5150447" y="6186285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>
                  <a:latin typeface="+mj-lt"/>
                </a:rPr>
                <a:t>Context </a:t>
              </a:r>
              <a:r>
                <a:rPr lang="en-US" altLang="zh-TW" sz="1200" dirty="0">
                  <a:latin typeface="+mj-lt"/>
                </a:rPr>
                <a:t>Modality (Query)</a:t>
              </a:r>
              <a:endParaRPr kumimoji="1" lang="en-US" altLang="zh-TW" sz="1200" dirty="0">
                <a:latin typeface="+mj-lt"/>
              </a:endParaRPr>
            </a:p>
          </p:txBody>
        </p: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B8F602E9-93E4-4720-B52F-9E27A8D15A97}"/>
                </a:ext>
              </a:extLst>
            </p:cNvPr>
            <p:cNvGrpSpPr/>
            <p:nvPr/>
          </p:nvGrpSpPr>
          <p:grpSpPr>
            <a:xfrm>
              <a:off x="5435804" y="4923179"/>
              <a:ext cx="1332104" cy="1277406"/>
              <a:chOff x="1564246" y="4280047"/>
              <a:chExt cx="1332104" cy="1277406"/>
            </a:xfrm>
          </p:grpSpPr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1961786E-4E21-417B-AD5C-FD6B1063B6B8}"/>
                  </a:ext>
                </a:extLst>
              </p:cNvPr>
              <p:cNvSpPr/>
              <p:nvPr/>
            </p:nvSpPr>
            <p:spPr>
              <a:xfrm>
                <a:off x="1992416" y="4466623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E3574AC-60D3-4E4A-94F9-FE729888EB68}"/>
                  </a:ext>
                </a:extLst>
              </p:cNvPr>
              <p:cNvSpPr/>
              <p:nvPr/>
            </p:nvSpPr>
            <p:spPr>
              <a:xfrm>
                <a:off x="2428342" y="432894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4F0C2189-33B0-4399-B780-75959676FD95}"/>
                  </a:ext>
                </a:extLst>
              </p:cNvPr>
              <p:cNvSpPr/>
              <p:nvPr/>
            </p:nvSpPr>
            <p:spPr>
              <a:xfrm>
                <a:off x="1564246" y="4280047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EF4D91E2-450A-40EE-8542-66103B6B1773}"/>
                  </a:ext>
                </a:extLst>
              </p:cNvPr>
              <p:cNvSpPr/>
              <p:nvPr/>
            </p:nvSpPr>
            <p:spPr>
              <a:xfrm>
                <a:off x="1653809" y="5305453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E9E7629-D219-41E0-8E17-098E077E7790}"/>
                  </a:ext>
                </a:extLst>
              </p:cNvPr>
              <p:cNvSpPr/>
              <p:nvPr/>
            </p:nvSpPr>
            <p:spPr>
              <a:xfrm>
                <a:off x="2500350" y="5219145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3EE49101-F1DC-42AA-BEB8-11AA55E4D830}"/>
                  </a:ext>
                </a:extLst>
              </p:cNvPr>
              <p:cNvSpPr/>
              <p:nvPr/>
            </p:nvSpPr>
            <p:spPr>
              <a:xfrm>
                <a:off x="2068302" y="5039097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cxnSp>
            <p:nvCxnSpPr>
              <p:cNvPr id="38" name="直線箭頭接點 77">
                <a:extLst>
                  <a:ext uri="{FF2B5EF4-FFF2-40B4-BE49-F238E27FC236}">
                    <a16:creationId xmlns:a16="http://schemas.microsoft.com/office/drawing/2014/main" id="{7CC70780-C4DA-44E1-9753-46A7E779F23A}"/>
                  </a:ext>
                </a:extLst>
              </p:cNvPr>
              <p:cNvCxnSpPr>
                <a:cxnSpLocks/>
                <a:stCxn id="35" idx="0"/>
                <a:endCxn id="34" idx="4"/>
              </p:cNvCxnSpPr>
              <p:nvPr/>
            </p:nvCxnSpPr>
            <p:spPr>
              <a:xfrm flipH="1" flipV="1">
                <a:off x="1762246" y="4532047"/>
                <a:ext cx="89563" cy="773406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箭頭接點 78">
                <a:extLst>
                  <a:ext uri="{FF2B5EF4-FFF2-40B4-BE49-F238E27FC236}">
                    <a16:creationId xmlns:a16="http://schemas.microsoft.com/office/drawing/2014/main" id="{543FABD9-A471-4077-AEF6-10FF194F0756}"/>
                  </a:ext>
                </a:extLst>
              </p:cNvPr>
              <p:cNvCxnSpPr>
                <a:cxnSpLocks/>
                <a:stCxn id="36" idx="0"/>
                <a:endCxn id="31" idx="4"/>
              </p:cNvCxnSpPr>
              <p:nvPr/>
            </p:nvCxnSpPr>
            <p:spPr>
              <a:xfrm flipH="1" flipV="1">
                <a:off x="2190416" y="4718623"/>
                <a:ext cx="507934" cy="500522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箭頭接點 80">
                <a:extLst>
                  <a:ext uri="{FF2B5EF4-FFF2-40B4-BE49-F238E27FC236}">
                    <a16:creationId xmlns:a16="http://schemas.microsoft.com/office/drawing/2014/main" id="{9E9F4A50-A479-4913-BCF2-301609D8DDD2}"/>
                  </a:ext>
                </a:extLst>
              </p:cNvPr>
              <p:cNvCxnSpPr>
                <a:cxnSpLocks/>
                <a:stCxn id="37" idx="0"/>
                <a:endCxn id="31" idx="4"/>
              </p:cNvCxnSpPr>
              <p:nvPr/>
            </p:nvCxnSpPr>
            <p:spPr>
              <a:xfrm flipH="1" flipV="1">
                <a:off x="2190416" y="4718623"/>
                <a:ext cx="75886" cy="320474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箭頭接點 88">
                <a:extLst>
                  <a:ext uri="{FF2B5EF4-FFF2-40B4-BE49-F238E27FC236}">
                    <a16:creationId xmlns:a16="http://schemas.microsoft.com/office/drawing/2014/main" id="{E28FF149-468E-4BD0-B209-F0B2886C4B0A}"/>
                  </a:ext>
                </a:extLst>
              </p:cNvPr>
              <p:cNvCxnSpPr>
                <a:cxnSpLocks/>
                <a:stCxn id="36" idx="0"/>
                <a:endCxn id="32" idx="4"/>
              </p:cNvCxnSpPr>
              <p:nvPr/>
            </p:nvCxnSpPr>
            <p:spPr>
              <a:xfrm flipH="1" flipV="1">
                <a:off x="2626342" y="4580941"/>
                <a:ext cx="72008" cy="638204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AD01A591-6BE5-47FD-ABD3-BD5C33C1C0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46" y="-32113"/>
            <a:ext cx="270139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91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200" dirty="0"/>
              <a:t>Impose sampling scheme</a:t>
            </a:r>
            <a:r>
              <a:rPr lang="zh-TW" altLang="en-US" sz="3200" dirty="0"/>
              <a:t> </a:t>
            </a:r>
            <a:r>
              <a:rPr lang="en-US" altLang="zh-TW" sz="3200" dirty="0"/>
              <a:t>(4 / 5) 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marL="342900" lvl="1" indent="-342900" algn="just">
                  <a:buFont typeface="Wingdings" panose="05000000000000000000" pitchFamily="2" charset="2"/>
                  <a:buChar char="p"/>
                </a:pPr>
                <a:r>
                  <a:rPr lang="en-US" altLang="zh-TW" dirty="0">
                    <a:ea typeface="Cambria Math" panose="02040503050406030204" pitchFamily="18" charset="0"/>
                  </a:rPr>
                  <a:t>Our sampling step can be described as a pipeline with two steps: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ea typeface="Cambria Math" panose="02040503050406030204" pitchFamily="18" charset="0"/>
                  </a:rPr>
                  <a:t>Introduce a kernel function to change the range of the given graph.</a:t>
                </a:r>
              </a:p>
              <a:p>
                <a:pPr marL="1200150" lvl="3" indent="-342900" algn="just">
                  <a:buFont typeface="Wingdings" panose="05000000000000000000" pitchFamily="2" charset="2"/>
                  <a:buChar char="Ø"/>
                </a:pPr>
                <a:r>
                  <a:rPr lang="en-US" altLang="zh-TW" sz="1600" dirty="0">
                    <a:ea typeface="Cambria Math" panose="02040503050406030204" pitchFamily="18" charset="0"/>
                  </a:rPr>
                  <a:t>To smooth the influence of negative elements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TW" sz="1600" dirty="0">
                    <a:ea typeface="Cambria Math" panose="02040503050406030204" pitchFamily="18" charset="0"/>
                  </a:rPr>
                  <a:t>).</a:t>
                </a:r>
              </a:p>
              <a:p>
                <a:pPr marL="1200150" lvl="3" indent="-342900" algn="just">
                  <a:buFont typeface="Wingdings" panose="05000000000000000000" pitchFamily="2" charset="2"/>
                  <a:buChar char="Ø"/>
                </a:pPr>
                <a:r>
                  <a:rPr lang="en-US" altLang="zh-TW" sz="1600" dirty="0">
                    <a:ea typeface="Cambria Math" panose="02040503050406030204" pitchFamily="18" charset="0"/>
                  </a:rPr>
                  <a:t>Here, we change the range of both 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6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600" dirty="0"/>
                  <a:t>.</a:t>
                </a:r>
                <a:endParaRPr lang="en-US" altLang="zh-TW" sz="1600" dirty="0">
                  <a:ea typeface="Cambria Math" panose="02040503050406030204" pitchFamily="18" charset="0"/>
                </a:endParaRP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solidFill>
                      <a:schemeClr val="bg2"/>
                    </a:solidFill>
                    <a:ea typeface="Cambria Math" panose="02040503050406030204" pitchFamily="18" charset="0"/>
                  </a:rPr>
                  <a:t>Impose sampling strategy to capture the relevant regions.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444" t="-8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6CBE091-7346-449F-B082-769926CA8E43}"/>
                  </a:ext>
                </a:extLst>
              </p:cNvPr>
              <p:cNvSpPr/>
              <p:nvPr/>
            </p:nvSpPr>
            <p:spPr>
              <a:xfrm>
                <a:off x="3470673" y="3454724"/>
                <a:ext cx="2202654" cy="443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6CBE091-7346-449F-B082-769926CA8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673" y="3454724"/>
                <a:ext cx="2202654" cy="443519"/>
              </a:xfrm>
              <a:prstGeom prst="rect">
                <a:avLst/>
              </a:prstGeom>
              <a:blipFill>
                <a:blip r:embed="rId4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表格 33">
                <a:extLst>
                  <a:ext uri="{FF2B5EF4-FFF2-40B4-BE49-F238E27FC236}">
                    <a16:creationId xmlns:a16="http://schemas.microsoft.com/office/drawing/2014/main" id="{5F9C4B08-E2F9-4AC7-B2C8-47CC606E64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451436"/>
                  </p:ext>
                </p:extLst>
              </p:nvPr>
            </p:nvGraphicFramePr>
            <p:xfrm>
              <a:off x="2812125" y="425337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表格 33">
                <a:extLst>
                  <a:ext uri="{FF2B5EF4-FFF2-40B4-BE49-F238E27FC236}">
                    <a16:creationId xmlns:a16="http://schemas.microsoft.com/office/drawing/2014/main" id="{5F9C4B08-E2F9-4AC7-B2C8-47CC606E64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451436"/>
                  </p:ext>
                </p:extLst>
              </p:nvPr>
            </p:nvGraphicFramePr>
            <p:xfrm>
              <a:off x="2812125" y="425337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38" t="-1538" r="-304615" b="-3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1538" r="-200000" b="-3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3077" t="-203077" r="-103077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5B29883-05DC-4FB3-AFCC-8832EBB2A4B1}"/>
                  </a:ext>
                </a:extLst>
              </p:cNvPr>
              <p:cNvSpPr/>
              <p:nvPr/>
            </p:nvSpPr>
            <p:spPr>
              <a:xfrm>
                <a:off x="2809344" y="5837374"/>
                <a:ext cx="1584000" cy="549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</a:rPr>
                  <a:t>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400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Face-to-Context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5B29883-05DC-4FB3-AFCC-8832EBB2A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344" y="5837374"/>
                <a:ext cx="1584000" cy="549061"/>
              </a:xfrm>
              <a:prstGeom prst="rect">
                <a:avLst/>
              </a:prstGeom>
              <a:blipFill>
                <a:blip r:embed="rId6"/>
                <a:stretch>
                  <a:fillRect t="-1111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C320D3AE-2133-421E-8B29-FBA047939AA8}"/>
              </a:ext>
            </a:extLst>
          </p:cNvPr>
          <p:cNvCxnSpPr>
            <a:cxnSpLocks/>
          </p:cNvCxnSpPr>
          <p:nvPr/>
        </p:nvCxnSpPr>
        <p:spPr>
          <a:xfrm>
            <a:off x="2046032" y="5045375"/>
            <a:ext cx="7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56D6037-2DAF-4E0D-AF59-1802D3F47336}"/>
              </a:ext>
            </a:extLst>
          </p:cNvPr>
          <p:cNvSpPr txBox="1"/>
          <p:nvPr/>
        </p:nvSpPr>
        <p:spPr>
          <a:xfrm>
            <a:off x="1987021" y="4522154"/>
            <a:ext cx="838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Kernel</a:t>
            </a:r>
          </a:p>
          <a:p>
            <a:pPr algn="ctr"/>
            <a:r>
              <a:rPr lang="en-US" altLang="zh-TW" sz="1400" dirty="0">
                <a:latin typeface="+mj-lt"/>
              </a:rPr>
              <a:t>function</a:t>
            </a:r>
            <a:endParaRPr lang="zh-TW" alt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0142E73-9DC5-4F2B-922D-75076F121C58}"/>
                  </a:ext>
                </a:extLst>
              </p:cNvPr>
              <p:cNvSpPr/>
              <p:nvPr/>
            </p:nvSpPr>
            <p:spPr>
              <a:xfrm>
                <a:off x="7104746" y="2756983"/>
                <a:ext cx="2016224" cy="1314271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0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-</a:t>
                </a:r>
                <a:r>
                  <a:rPr lang="en-US" altLang="zh-TW" sz="1050" dirty="0" err="1">
                    <a:latin typeface="+mj-lt"/>
                  </a:rPr>
                  <a:t>th</a:t>
                </a:r>
                <a:r>
                  <a:rPr lang="en-US" altLang="zh-TW" sz="1050" dirty="0">
                    <a:latin typeface="+mj-lt"/>
                  </a:rPr>
                  <a:t> row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-</a:t>
                </a:r>
                <a:r>
                  <a:rPr lang="en-US" altLang="zh-TW" sz="1050" dirty="0" err="1">
                    <a:latin typeface="+mj-lt"/>
                  </a:rPr>
                  <a:t>th</a:t>
                </a:r>
                <a:r>
                  <a:rPr lang="en-US" altLang="zh-TW" sz="1050" dirty="0">
                    <a:latin typeface="+mj-lt"/>
                  </a:rPr>
                  <a:t> column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r>
                  <a:rPr lang="en-US" altLang="zh-TW" sz="1050" dirty="0">
                    <a:latin typeface="+mj-lt"/>
                  </a:rPr>
                  <a:t>: similarity (affinity)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05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TW" sz="1050" dirty="0">
                    <a:latin typeface="+mj-lt"/>
                  </a:rPr>
                  <a:t>: probability (affinity)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: square factor</a:t>
                </a: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0142E73-9DC5-4F2B-922D-75076F121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746" y="2756983"/>
                <a:ext cx="2016224" cy="1314271"/>
              </a:xfrm>
              <a:prstGeom prst="rect">
                <a:avLst/>
              </a:prstGeom>
              <a:blipFill>
                <a:blip r:embed="rId7"/>
                <a:stretch>
                  <a:fillRect b="-917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B7E881-E152-0A4E-A301-1D83D531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26</a:t>
            </a:fld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33">
                <a:extLst>
                  <a:ext uri="{FF2B5EF4-FFF2-40B4-BE49-F238E27FC236}">
                    <a16:creationId xmlns:a16="http://schemas.microsoft.com/office/drawing/2014/main" id="{40A2EAEC-5A69-4ABB-97DA-C6392A92A5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3586840"/>
                  </p:ext>
                </p:extLst>
              </p:nvPr>
            </p:nvGraphicFramePr>
            <p:xfrm>
              <a:off x="446261" y="4268366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33">
                <a:extLst>
                  <a:ext uri="{FF2B5EF4-FFF2-40B4-BE49-F238E27FC236}">
                    <a16:creationId xmlns:a16="http://schemas.microsoft.com/office/drawing/2014/main" id="{40A2EAEC-5A69-4ABB-97DA-C6392A92A5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3586840"/>
                  </p:ext>
                </p:extLst>
              </p:nvPr>
            </p:nvGraphicFramePr>
            <p:xfrm>
              <a:off x="446261" y="4268366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000" t="-1538" r="-200000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3077" t="-203077" r="-103077" b="-1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FD251AF-9CE6-4A3F-9BCC-E2E50F6A0623}"/>
                  </a:ext>
                </a:extLst>
              </p:cNvPr>
              <p:cNvSpPr/>
              <p:nvPr/>
            </p:nvSpPr>
            <p:spPr>
              <a:xfrm>
                <a:off x="446261" y="5852366"/>
                <a:ext cx="1584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Face-to-Context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FD251AF-9CE6-4A3F-9BCC-E2E50F6A0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1" y="5852366"/>
                <a:ext cx="1584000" cy="523220"/>
              </a:xfrm>
              <a:prstGeom prst="rect">
                <a:avLst/>
              </a:prstGeom>
              <a:blipFill>
                <a:blip r:embed="rId9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FB1C8588-7636-4022-B903-D965A60DC43C}"/>
              </a:ext>
            </a:extLst>
          </p:cNvPr>
          <p:cNvSpPr txBox="1"/>
          <p:nvPr/>
        </p:nvSpPr>
        <p:spPr>
          <a:xfrm rot="16200000">
            <a:off x="-479482" y="4903959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Face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021886A-7B0C-44FD-8926-52C2149CB314}"/>
              </a:ext>
            </a:extLst>
          </p:cNvPr>
          <p:cNvSpPr txBox="1"/>
          <p:nvPr/>
        </p:nvSpPr>
        <p:spPr>
          <a:xfrm>
            <a:off x="400771" y="3958400"/>
            <a:ext cx="1674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Context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60D4F9C-85FC-4023-A946-56CA53D290D6}"/>
                  </a:ext>
                </a:extLst>
              </p:cNvPr>
              <p:cNvSpPr/>
              <p:nvPr/>
            </p:nvSpPr>
            <p:spPr>
              <a:xfrm>
                <a:off x="7377707" y="5822382"/>
                <a:ext cx="1584000" cy="549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</a:rPr>
                  <a:t>Probability</a:t>
                </a:r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400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Context-to-Face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60D4F9C-85FC-4023-A946-56CA53D29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707" y="5822382"/>
                <a:ext cx="1584000" cy="549061"/>
              </a:xfrm>
              <a:prstGeom prst="rect">
                <a:avLst/>
              </a:prstGeom>
              <a:blipFill>
                <a:blip r:embed="rId10"/>
                <a:stretch>
                  <a:fillRect t="-1111" b="-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E2D16C5-E285-4FEB-86EF-3F635B3DCE48}"/>
              </a:ext>
            </a:extLst>
          </p:cNvPr>
          <p:cNvCxnSpPr>
            <a:cxnSpLocks/>
          </p:cNvCxnSpPr>
          <p:nvPr/>
        </p:nvCxnSpPr>
        <p:spPr>
          <a:xfrm>
            <a:off x="6614395" y="5030383"/>
            <a:ext cx="7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4FBDB62-A5F3-4781-B458-6680A35E6AB0}"/>
              </a:ext>
            </a:extLst>
          </p:cNvPr>
          <p:cNvSpPr txBox="1"/>
          <p:nvPr/>
        </p:nvSpPr>
        <p:spPr>
          <a:xfrm>
            <a:off x="6555384" y="4507162"/>
            <a:ext cx="838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Kernel</a:t>
            </a:r>
          </a:p>
          <a:p>
            <a:pPr algn="ctr"/>
            <a:r>
              <a:rPr lang="en-US" altLang="zh-TW" sz="1400" dirty="0">
                <a:latin typeface="+mj-lt"/>
              </a:rPr>
              <a:t>function</a:t>
            </a:r>
            <a:endParaRPr lang="zh-TW" alt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2532E59-92B2-4F3B-A071-46B34BDBCC04}"/>
                  </a:ext>
                </a:extLst>
              </p:cNvPr>
              <p:cNvSpPr/>
              <p:nvPr/>
            </p:nvSpPr>
            <p:spPr>
              <a:xfrm>
                <a:off x="5014624" y="5837374"/>
                <a:ext cx="1584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Context-to-Face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2532E59-92B2-4F3B-A071-46B34BDBC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624" y="5837374"/>
                <a:ext cx="1584000" cy="523220"/>
              </a:xfrm>
              <a:prstGeom prst="rect">
                <a:avLst/>
              </a:prstGeom>
              <a:blipFill>
                <a:blip r:embed="rId11"/>
                <a:stretch>
                  <a:fillRect t="-2353" b="-117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05E2BFC5-D8C0-4CF7-B1C3-9152EE6AF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4278156"/>
                  </p:ext>
                </p:extLst>
              </p:nvPr>
            </p:nvGraphicFramePr>
            <p:xfrm>
              <a:off x="7380488" y="423838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05E2BFC5-D8C0-4CF7-B1C3-9152EE6AF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4278156"/>
                  </p:ext>
                </p:extLst>
              </p:nvPr>
            </p:nvGraphicFramePr>
            <p:xfrm>
              <a:off x="7380488" y="423838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03077" t="-100000" r="-1030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538" t="-203077" r="-30461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538" t="-303077" r="-30461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FC0DB55B-035A-495F-9B8C-4DD810BAEE33}"/>
              </a:ext>
            </a:extLst>
          </p:cNvPr>
          <p:cNvCxnSpPr>
            <a:cxnSpLocks/>
          </p:cNvCxnSpPr>
          <p:nvPr/>
        </p:nvCxnSpPr>
        <p:spPr>
          <a:xfrm>
            <a:off x="6614395" y="5030383"/>
            <a:ext cx="7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DA533C3-B05B-4797-9618-1BC9E3019380}"/>
              </a:ext>
            </a:extLst>
          </p:cNvPr>
          <p:cNvSpPr txBox="1"/>
          <p:nvPr/>
        </p:nvSpPr>
        <p:spPr>
          <a:xfrm>
            <a:off x="6555384" y="4507162"/>
            <a:ext cx="838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Kernel</a:t>
            </a:r>
          </a:p>
          <a:p>
            <a:pPr algn="ctr"/>
            <a:r>
              <a:rPr lang="en-US" altLang="zh-TW" sz="1400" dirty="0">
                <a:latin typeface="+mj-lt"/>
              </a:rPr>
              <a:t>function</a:t>
            </a:r>
            <a:endParaRPr lang="zh-TW" alt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表格 33">
                <a:extLst>
                  <a:ext uri="{FF2B5EF4-FFF2-40B4-BE49-F238E27FC236}">
                    <a16:creationId xmlns:a16="http://schemas.microsoft.com/office/drawing/2014/main" id="{02340EBA-9006-4413-A1E7-8218E0B882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6770757"/>
                  </p:ext>
                </p:extLst>
              </p:nvPr>
            </p:nvGraphicFramePr>
            <p:xfrm>
              <a:off x="5014624" y="425337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表格 33">
                <a:extLst>
                  <a:ext uri="{FF2B5EF4-FFF2-40B4-BE49-F238E27FC236}">
                    <a16:creationId xmlns:a16="http://schemas.microsoft.com/office/drawing/2014/main" id="{02340EBA-9006-4413-A1E7-8218E0B882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6770757"/>
                  </p:ext>
                </p:extLst>
              </p:nvPr>
            </p:nvGraphicFramePr>
            <p:xfrm>
              <a:off x="5014624" y="425337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203077" t="-100000" r="-1030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1538" t="-203077" r="-30461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1538" t="-303077" r="-30461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7" name="文字方塊 46">
            <a:extLst>
              <a:ext uri="{FF2B5EF4-FFF2-40B4-BE49-F238E27FC236}">
                <a16:creationId xmlns:a16="http://schemas.microsoft.com/office/drawing/2014/main" id="{F076808D-46F5-4B96-8129-E919111A8129}"/>
              </a:ext>
            </a:extLst>
          </p:cNvPr>
          <p:cNvSpPr txBox="1"/>
          <p:nvPr/>
        </p:nvSpPr>
        <p:spPr>
          <a:xfrm rot="16200000">
            <a:off x="4088881" y="4888967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Context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7ECC70F-463E-4C83-91BA-2292B84B52C0}"/>
              </a:ext>
            </a:extLst>
          </p:cNvPr>
          <p:cNvSpPr txBox="1"/>
          <p:nvPr/>
        </p:nvSpPr>
        <p:spPr>
          <a:xfrm>
            <a:off x="4969134" y="3943408"/>
            <a:ext cx="1674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Face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7D9CB03-FC8A-4817-BCF3-46B029F856CA}"/>
              </a:ext>
            </a:extLst>
          </p:cNvPr>
          <p:cNvCxnSpPr>
            <a:cxnSpLocks/>
          </p:cNvCxnSpPr>
          <p:nvPr/>
        </p:nvCxnSpPr>
        <p:spPr>
          <a:xfrm>
            <a:off x="4623406" y="4084335"/>
            <a:ext cx="1" cy="2648937"/>
          </a:xfrm>
          <a:prstGeom prst="line">
            <a:avLst/>
          </a:prstGeom>
          <a:ln w="57150">
            <a:solidFill>
              <a:srgbClr val="FDD1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圖片 49">
            <a:extLst>
              <a:ext uri="{FF2B5EF4-FFF2-40B4-BE49-F238E27FC236}">
                <a16:creationId xmlns:a16="http://schemas.microsoft.com/office/drawing/2014/main" id="{9C3BA2D2-2DF2-4779-820F-E5E6DEE1EB8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46" y="-32113"/>
            <a:ext cx="270139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88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200" dirty="0"/>
              <a:t>Impose sampling scheme</a:t>
            </a:r>
            <a:r>
              <a:rPr lang="zh-TW" altLang="en-US" sz="3200" dirty="0"/>
              <a:t> </a:t>
            </a:r>
            <a:r>
              <a:rPr lang="en-US" altLang="zh-TW" sz="3200" dirty="0"/>
              <a:t>(5 / 5) 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marL="342900" lvl="1" indent="-342900" algn="just">
                  <a:buFont typeface="Wingdings" panose="05000000000000000000" pitchFamily="2" charset="2"/>
                  <a:buChar char="p"/>
                </a:pPr>
                <a:r>
                  <a:rPr lang="en-US" altLang="zh-TW" dirty="0">
                    <a:ea typeface="Cambria Math" panose="02040503050406030204" pitchFamily="18" charset="0"/>
                  </a:rPr>
                  <a:t>Our sampling step can be described as a pipeline with two steps: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solidFill>
                      <a:schemeClr val="bg2"/>
                    </a:solidFill>
                    <a:ea typeface="Cambria Math" panose="02040503050406030204" pitchFamily="18" charset="0"/>
                  </a:rPr>
                  <a:t>Introduce a kernel function to change the range of the given graph.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ea typeface="Cambria Math" panose="02040503050406030204" pitchFamily="18" charset="0"/>
                  </a:rPr>
                  <a:t>Impose sampling strategy to capture the relevant regions.</a:t>
                </a:r>
              </a:p>
              <a:p>
                <a:pPr marL="1200150" lvl="3" indent="-342900" algn="just">
                  <a:buFont typeface="Wingdings" panose="05000000000000000000" pitchFamily="2" charset="2"/>
                  <a:buChar char="Ø"/>
                </a:pPr>
                <a:r>
                  <a:rPr lang="en-US" altLang="zh-TW" sz="1600" dirty="0">
                    <a:ea typeface="Cambria Math" panose="02040503050406030204" pitchFamily="18" charset="0"/>
                  </a:rPr>
                  <a:t>Preserve the relevant pixel pairs from the given graph</a:t>
                </a:r>
              </a:p>
              <a:p>
                <a:pPr marL="1200150" lvl="3" indent="-342900" algn="just">
                  <a:buFont typeface="Wingdings" panose="05000000000000000000" pitchFamily="2" charset="2"/>
                  <a:buChar char="Ø"/>
                </a:pPr>
                <a:r>
                  <a:rPr lang="en-US" altLang="zh-TW" sz="1600" dirty="0">
                    <a:ea typeface="Cambria Math" panose="02040503050406030204" pitchFamily="18" charset="0"/>
                  </a:rPr>
                  <a:t>Here, we respectively sample the high correlation pairs from 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6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600" dirty="0"/>
                  <a:t>.</a:t>
                </a:r>
                <a:endParaRPr lang="en-US" altLang="zh-TW" sz="1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444" t="-868" r="-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B7E881-E152-0A4E-A301-1D83D531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7774" y="6543624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/>
              <a:pPr/>
              <a:t>27</a:t>
            </a:fld>
            <a:endParaRPr lang="en-US" altLang="ja-JP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7D9CB03-FC8A-4817-BCF3-46B029F856CA}"/>
              </a:ext>
            </a:extLst>
          </p:cNvPr>
          <p:cNvCxnSpPr>
            <a:cxnSpLocks/>
          </p:cNvCxnSpPr>
          <p:nvPr/>
        </p:nvCxnSpPr>
        <p:spPr>
          <a:xfrm>
            <a:off x="3047999" y="4066574"/>
            <a:ext cx="1" cy="2648937"/>
          </a:xfrm>
          <a:prstGeom prst="line">
            <a:avLst/>
          </a:prstGeom>
          <a:ln w="57150">
            <a:solidFill>
              <a:srgbClr val="FDD1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ED1185D-FE12-4FEC-B3A1-65593FFE273A}"/>
              </a:ext>
            </a:extLst>
          </p:cNvPr>
          <p:cNvCxnSpPr>
            <a:cxnSpLocks/>
          </p:cNvCxnSpPr>
          <p:nvPr/>
        </p:nvCxnSpPr>
        <p:spPr>
          <a:xfrm>
            <a:off x="6095999" y="4066575"/>
            <a:ext cx="1" cy="2648937"/>
          </a:xfrm>
          <a:prstGeom prst="line">
            <a:avLst/>
          </a:prstGeom>
          <a:ln w="57150">
            <a:solidFill>
              <a:srgbClr val="FDD1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B2ACC129-DFB6-442B-A838-DE115AA06BE4}"/>
              </a:ext>
            </a:extLst>
          </p:cNvPr>
          <p:cNvSpPr/>
          <p:nvPr/>
        </p:nvSpPr>
        <p:spPr>
          <a:xfrm>
            <a:off x="936000" y="3645024"/>
            <a:ext cx="180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altLang="zh-TW" sz="1400" i="1" dirty="0">
                <a:latin typeface="+mj-lt"/>
                <a:cs typeface="Times New Roman" panose="02020603050405020304" pitchFamily="18" charset="0"/>
              </a:rPr>
              <a:t>K</a:t>
            </a:r>
            <a:r>
              <a:rPr lang="en-US" altLang="zh-TW" sz="1400" dirty="0">
                <a:latin typeface="+mj-lt"/>
                <a:cs typeface="Times New Roman" panose="02020603050405020304" pitchFamily="18" charset="0"/>
              </a:rPr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44668E1-41B5-4C21-A5E5-AC9534AEF14C}"/>
                  </a:ext>
                </a:extLst>
              </p:cNvPr>
              <p:cNvSpPr/>
              <p:nvPr/>
            </p:nvSpPr>
            <p:spPr>
              <a:xfrm>
                <a:off x="3672000" y="3645024"/>
                <a:ext cx="180000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3" algn="ctr"/>
                <a14:m>
                  <m:oMath xmlns:m="http://schemas.openxmlformats.org/officeDocument/2006/math">
                    <m:r>
                      <a:rPr lang="zh-TW" altLang="en-US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-ball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44668E1-41B5-4C21-A5E5-AC9534AEF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000" y="3645024"/>
                <a:ext cx="1800000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A952FDE6-E8A5-4515-8063-DD72C8600B4C}"/>
              </a:ext>
            </a:extLst>
          </p:cNvPr>
          <p:cNvSpPr/>
          <p:nvPr/>
        </p:nvSpPr>
        <p:spPr>
          <a:xfrm>
            <a:off x="6784022" y="3645024"/>
            <a:ext cx="180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altLang="zh-TW" sz="1400" dirty="0">
                <a:latin typeface="+mj-lt"/>
                <a:cs typeface="Times New Roman" panose="02020603050405020304" pitchFamily="18" charset="0"/>
              </a:rPr>
              <a:t>Bernoulli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3">
                <a:extLst>
                  <a:ext uri="{FF2B5EF4-FFF2-40B4-BE49-F238E27FC236}">
                    <a16:creationId xmlns:a16="http://schemas.microsoft.com/office/drawing/2014/main" id="{CEB996CE-508E-42D1-A370-1F407A044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5557395"/>
                  </p:ext>
                </p:extLst>
              </p:nvPr>
            </p:nvGraphicFramePr>
            <p:xfrm>
              <a:off x="1187800" y="445819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3">
                <a:extLst>
                  <a:ext uri="{FF2B5EF4-FFF2-40B4-BE49-F238E27FC236}">
                    <a16:creationId xmlns:a16="http://schemas.microsoft.com/office/drawing/2014/main" id="{CEB996CE-508E-42D1-A370-1F407A044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5557395"/>
                  </p:ext>
                </p:extLst>
              </p:nvPr>
            </p:nvGraphicFramePr>
            <p:xfrm>
              <a:off x="1187800" y="445819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1538" r="-200000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3077" t="-203077" r="-103077" b="-1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A378A6A-C773-41A8-A837-9A1EFDD98199}"/>
                  </a:ext>
                </a:extLst>
              </p:cNvPr>
              <p:cNvSpPr/>
              <p:nvPr/>
            </p:nvSpPr>
            <p:spPr>
              <a:xfrm>
                <a:off x="1185019" y="6042193"/>
                <a:ext cx="1584000" cy="549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</a:rPr>
                  <a:t>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400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Face-to-Context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A378A6A-C773-41A8-A837-9A1EFDD98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019" y="6042193"/>
                <a:ext cx="1584000" cy="549061"/>
              </a:xfrm>
              <a:prstGeom prst="rect">
                <a:avLst/>
              </a:prstGeom>
              <a:blipFill>
                <a:blip r:embed="rId6"/>
                <a:stretch>
                  <a:fillRect t="-1111" b="-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7F5FCF37-9430-4523-AB59-5CB9E87CAC19}"/>
              </a:ext>
            </a:extLst>
          </p:cNvPr>
          <p:cNvSpPr txBox="1"/>
          <p:nvPr/>
        </p:nvSpPr>
        <p:spPr>
          <a:xfrm>
            <a:off x="1079916" y="408066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  <a:latin typeface="+mj-lt"/>
              </a:rPr>
              <a:t>Find the top-</a:t>
            </a:r>
            <a:r>
              <a:rPr lang="en-US" altLang="zh-TW" sz="1200" i="1" dirty="0">
                <a:solidFill>
                  <a:srgbClr val="FF0000"/>
                </a:solidFill>
                <a:latin typeface="+mj-lt"/>
              </a:rPr>
              <a:t>k</a:t>
            </a:r>
            <a:r>
              <a:rPr lang="en-US" altLang="zh-TW" sz="1200" dirty="0">
                <a:solidFill>
                  <a:srgbClr val="FF0000"/>
                </a:solidFill>
                <a:latin typeface="+mj-lt"/>
              </a:rPr>
              <a:t> pairs</a:t>
            </a:r>
            <a:endParaRPr lang="zh-TW" altLang="en-US" sz="12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941024E-606E-4CCF-BDF5-D58E3880CE08}"/>
              </a:ext>
            </a:extLst>
          </p:cNvPr>
          <p:cNvCxnSpPr/>
          <p:nvPr/>
        </p:nvCxnSpPr>
        <p:spPr>
          <a:xfrm>
            <a:off x="504529" y="4653136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2E140D73-3B0B-4F4A-898F-26ABFF3FEEA6}"/>
              </a:ext>
            </a:extLst>
          </p:cNvPr>
          <p:cNvCxnSpPr/>
          <p:nvPr/>
        </p:nvCxnSpPr>
        <p:spPr>
          <a:xfrm>
            <a:off x="504529" y="5013176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1D1D74A-A8BC-4790-B4BA-546730BB9FE2}"/>
              </a:ext>
            </a:extLst>
          </p:cNvPr>
          <p:cNvCxnSpPr/>
          <p:nvPr/>
        </p:nvCxnSpPr>
        <p:spPr>
          <a:xfrm>
            <a:off x="504529" y="5445224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363257F3-F845-4354-819A-16485C0471F7}"/>
              </a:ext>
            </a:extLst>
          </p:cNvPr>
          <p:cNvCxnSpPr/>
          <p:nvPr/>
        </p:nvCxnSpPr>
        <p:spPr>
          <a:xfrm>
            <a:off x="504529" y="5877272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表格 33">
                <a:extLst>
                  <a:ext uri="{FF2B5EF4-FFF2-40B4-BE49-F238E27FC236}">
                    <a16:creationId xmlns:a16="http://schemas.microsoft.com/office/drawing/2014/main" id="{E339B554-698F-41A6-AAA1-F683A98698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230959"/>
                  </p:ext>
                </p:extLst>
              </p:nvPr>
            </p:nvGraphicFramePr>
            <p:xfrm>
              <a:off x="4268466" y="445819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表格 33">
                <a:extLst>
                  <a:ext uri="{FF2B5EF4-FFF2-40B4-BE49-F238E27FC236}">
                    <a16:creationId xmlns:a16="http://schemas.microsoft.com/office/drawing/2014/main" id="{E339B554-698F-41A6-AAA1-F683A98698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230959"/>
                  </p:ext>
                </p:extLst>
              </p:nvPr>
            </p:nvGraphicFramePr>
            <p:xfrm>
              <a:off x="4268466" y="445819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000" t="-1538" r="-200000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3077" t="-203077" r="-103077" b="-1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049098F-A6C2-4B5B-84E7-2D69454031E2}"/>
                  </a:ext>
                </a:extLst>
              </p:cNvPr>
              <p:cNvSpPr/>
              <p:nvPr/>
            </p:nvSpPr>
            <p:spPr>
              <a:xfrm>
                <a:off x="4265685" y="6042193"/>
                <a:ext cx="1584000" cy="549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</a:rPr>
                  <a:t>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400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Face-to-Context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049098F-A6C2-4B5B-84E7-2D6945403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685" y="6042193"/>
                <a:ext cx="1584000" cy="549061"/>
              </a:xfrm>
              <a:prstGeom prst="rect">
                <a:avLst/>
              </a:prstGeom>
              <a:blipFill>
                <a:blip r:embed="rId6"/>
                <a:stretch>
                  <a:fillRect t="-1111" b="-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4BFFA32F-6BC8-4896-BE73-66D7C323B711}"/>
                  </a:ext>
                </a:extLst>
              </p:cNvPr>
              <p:cNvSpPr txBox="1"/>
              <p:nvPr/>
            </p:nvSpPr>
            <p:spPr>
              <a:xfrm>
                <a:off x="3394958" y="4073230"/>
                <a:ext cx="2354083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rgbClr val="FF0000"/>
                    </a:solidFill>
                    <a:latin typeface="+mj-lt"/>
                  </a:rPr>
                  <a:t>Find the pair,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TW" alt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TW" sz="1200" dirty="0">
                    <a:solidFill>
                      <a:srgbClr val="FF0000"/>
                    </a:solidFill>
                    <a:latin typeface="+mj-lt"/>
                  </a:rPr>
                  <a:t> </a:t>
                </a:r>
                <a:endParaRPr lang="zh-TW" altLang="en-US" sz="1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4BFFA32F-6BC8-4896-BE73-66D7C323B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958" y="4073230"/>
                <a:ext cx="2354083" cy="291875"/>
              </a:xfrm>
              <a:prstGeom prst="rect">
                <a:avLst/>
              </a:prstGeom>
              <a:blipFill>
                <a:blip r:embed="rId8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14068E43-202E-4FFC-AD9F-7CD22E9CB643}"/>
              </a:ext>
            </a:extLst>
          </p:cNvPr>
          <p:cNvCxnSpPr/>
          <p:nvPr/>
        </p:nvCxnSpPr>
        <p:spPr>
          <a:xfrm>
            <a:off x="3585195" y="4653136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8444612-E754-4069-BD69-4A7546501E9E}"/>
              </a:ext>
            </a:extLst>
          </p:cNvPr>
          <p:cNvCxnSpPr/>
          <p:nvPr/>
        </p:nvCxnSpPr>
        <p:spPr>
          <a:xfrm>
            <a:off x="3585195" y="5013176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21FB0C5A-47E6-4536-93B9-7EE3B2F6C3C8}"/>
              </a:ext>
            </a:extLst>
          </p:cNvPr>
          <p:cNvCxnSpPr/>
          <p:nvPr/>
        </p:nvCxnSpPr>
        <p:spPr>
          <a:xfrm>
            <a:off x="3585195" y="5445224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72C5CB38-1D9C-4155-8104-1D0BEA90CC54}"/>
              </a:ext>
            </a:extLst>
          </p:cNvPr>
          <p:cNvCxnSpPr/>
          <p:nvPr/>
        </p:nvCxnSpPr>
        <p:spPr>
          <a:xfrm>
            <a:off x="3585195" y="5877272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34AE0FBA-D6B1-41C3-8D68-0A3A21708ED0}"/>
              </a:ext>
            </a:extLst>
          </p:cNvPr>
          <p:cNvSpPr txBox="1"/>
          <p:nvPr/>
        </p:nvSpPr>
        <p:spPr>
          <a:xfrm>
            <a:off x="6421365" y="4116371"/>
            <a:ext cx="2612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  <a:latin typeface="+mj-lt"/>
              </a:rPr>
              <a:t>Random sampling for each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062D76E-5603-4A31-B8FE-6BE28EA06DD1}"/>
                  </a:ext>
                </a:extLst>
              </p:cNvPr>
              <p:cNvSpPr txBox="1"/>
              <p:nvPr/>
            </p:nvSpPr>
            <p:spPr>
              <a:xfrm>
                <a:off x="6693538" y="4656443"/>
                <a:ext cx="1971622" cy="713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TW" sz="1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altLang="zh-TW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zh-TW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062D76E-5603-4A31-B8FE-6BE28EA06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538" y="4656443"/>
                <a:ext cx="1971622" cy="713465"/>
              </a:xfrm>
              <a:prstGeom prst="rect">
                <a:avLst/>
              </a:prstGeom>
              <a:blipFill>
                <a:blip r:embed="rId9"/>
                <a:stretch>
                  <a:fillRect l="-3096" b="-68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637993A-A223-4B5B-AB7B-EE4079C4A1F5}"/>
                  </a:ext>
                </a:extLst>
              </p:cNvPr>
              <p:cNvSpPr/>
              <p:nvPr/>
            </p:nvSpPr>
            <p:spPr>
              <a:xfrm>
                <a:off x="6421365" y="5548160"/>
                <a:ext cx="2016224" cy="817211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0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-</a:t>
                </a:r>
                <a:r>
                  <a:rPr lang="en-US" altLang="zh-TW" sz="1050" dirty="0" err="1">
                    <a:latin typeface="+mj-lt"/>
                  </a:rPr>
                  <a:t>th</a:t>
                </a:r>
                <a:r>
                  <a:rPr lang="en-US" altLang="zh-TW" sz="1050" dirty="0">
                    <a:latin typeface="+mj-lt"/>
                  </a:rPr>
                  <a:t> row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-</a:t>
                </a:r>
                <a:r>
                  <a:rPr lang="en-US" altLang="zh-TW" sz="1050" dirty="0" err="1">
                    <a:latin typeface="+mj-lt"/>
                  </a:rPr>
                  <a:t>th</a:t>
                </a:r>
                <a:r>
                  <a:rPr lang="en-US" altLang="zh-TW" sz="1050" dirty="0">
                    <a:latin typeface="+mj-lt"/>
                  </a:rPr>
                  <a:t> column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r>
                  <a:rPr lang="en-US" altLang="zh-TW" sz="1050" dirty="0">
                    <a:latin typeface="+mj-lt"/>
                  </a:rPr>
                  <a:t>: similarity (affinity)</a:t>
                </a: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637993A-A223-4B5B-AB7B-EE4079C4A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365" y="5548160"/>
                <a:ext cx="2016224" cy="817211"/>
              </a:xfrm>
              <a:prstGeom prst="rect">
                <a:avLst/>
              </a:prstGeom>
              <a:blipFill>
                <a:blip r:embed="rId10"/>
                <a:stretch>
                  <a:fillRect b="-73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圖片 65">
            <a:extLst>
              <a:ext uri="{FF2B5EF4-FFF2-40B4-BE49-F238E27FC236}">
                <a16:creationId xmlns:a16="http://schemas.microsoft.com/office/drawing/2014/main" id="{66AD205C-30D3-450C-92F6-47885AC3B2E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46" y="-32113"/>
            <a:ext cx="270139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4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9" grpId="0"/>
      <p:bldP spid="49" grpId="0"/>
      <p:bldP spid="50" grpId="0"/>
      <p:bldP spid="58" grpId="0"/>
      <p:bldP spid="63" grpId="0"/>
      <p:bldP spid="6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CMGCN – network architecture: </a:t>
            </a:r>
          </a:p>
        </p:txBody>
      </p:sp>
      <p:cxnSp>
        <p:nvCxnSpPr>
          <p:cNvPr id="27" name="直線箭頭接點 28">
            <a:extLst>
              <a:ext uri="{FF2B5EF4-FFF2-40B4-BE49-F238E27FC236}">
                <a16:creationId xmlns:a16="http://schemas.microsoft.com/office/drawing/2014/main" id="{8092151A-9AFC-47D3-8889-4FC2672C5095}"/>
              </a:ext>
            </a:extLst>
          </p:cNvPr>
          <p:cNvCxnSpPr>
            <a:cxnSpLocks/>
          </p:cNvCxnSpPr>
          <p:nvPr/>
        </p:nvCxnSpPr>
        <p:spPr>
          <a:xfrm flipV="1">
            <a:off x="3715950" y="3963798"/>
            <a:ext cx="264088" cy="56919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243">
            <a:extLst>
              <a:ext uri="{FF2B5EF4-FFF2-40B4-BE49-F238E27FC236}">
                <a16:creationId xmlns:a16="http://schemas.microsoft.com/office/drawing/2014/main" id="{A593E5D1-D05A-4879-A0F5-42DF92351544}"/>
              </a:ext>
            </a:extLst>
          </p:cNvPr>
          <p:cNvCxnSpPr>
            <a:cxnSpLocks/>
          </p:cNvCxnSpPr>
          <p:nvPr/>
        </p:nvCxnSpPr>
        <p:spPr>
          <a:xfrm>
            <a:off x="3715950" y="4532997"/>
            <a:ext cx="266857" cy="57398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1271516"/>
                  </p:ext>
                </p:extLst>
              </p:nvPr>
            </p:nvGraphicFramePr>
            <p:xfrm>
              <a:off x="4297886" y="3020923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1271516"/>
                  </p:ext>
                </p:extLst>
              </p:nvPr>
            </p:nvGraphicFramePr>
            <p:xfrm>
              <a:off x="4297886" y="3020923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74" t="-1852" r="-205660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852" t="-1852" r="-101852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852" t="-103774" r="-101852" b="-1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/>
              <p:nvPr/>
            </p:nvSpPr>
            <p:spPr>
              <a:xfrm>
                <a:off x="4036440" y="3992923"/>
                <a:ext cx="1492904" cy="48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40" y="3992923"/>
                <a:ext cx="1492904" cy="482953"/>
              </a:xfrm>
              <a:prstGeom prst="rect">
                <a:avLst/>
              </a:prstGeom>
              <a:blipFill>
                <a:blip r:embed="rId4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/>
              <p:nvPr/>
            </p:nvSpPr>
            <p:spPr>
              <a:xfrm>
                <a:off x="4548990" y="2716249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990" y="2716249"/>
                <a:ext cx="47205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/>
              <p:nvPr/>
            </p:nvSpPr>
            <p:spPr>
              <a:xfrm rot="16200000">
                <a:off x="3918976" y="3353035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18976" y="3353035"/>
                <a:ext cx="47205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078426"/>
                  </p:ext>
                </p:extLst>
              </p:nvPr>
            </p:nvGraphicFramePr>
            <p:xfrm>
              <a:off x="4303174" y="4778128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078426"/>
                  </p:ext>
                </p:extLst>
              </p:nvPr>
            </p:nvGraphicFramePr>
            <p:xfrm>
              <a:off x="4303174" y="4778128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852" t="-1852" r="-201852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3774" t="-1852" r="-105660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3774" t="-103774" r="-105660" b="-1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/>
              <p:nvPr/>
            </p:nvSpPr>
            <p:spPr>
              <a:xfrm>
                <a:off x="4041728" y="5750128"/>
                <a:ext cx="1492904" cy="48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28" y="5750128"/>
                <a:ext cx="1492904" cy="482953"/>
              </a:xfrm>
              <a:prstGeom prst="rect">
                <a:avLst/>
              </a:prstGeom>
              <a:blipFill>
                <a:blip r:embed="rId8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/>
              <p:nvPr/>
            </p:nvSpPr>
            <p:spPr>
              <a:xfrm>
                <a:off x="4554278" y="4473454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278" y="4473454"/>
                <a:ext cx="47205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/>
              <p:nvPr/>
            </p:nvSpPr>
            <p:spPr>
              <a:xfrm rot="16200000">
                <a:off x="3924264" y="5110240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24264" y="5110240"/>
                <a:ext cx="47205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標題 1">
            <a:extLst>
              <a:ext uri="{FF2B5EF4-FFF2-40B4-BE49-F238E27FC236}">
                <a16:creationId xmlns:a16="http://schemas.microsoft.com/office/drawing/2014/main" id="{78A89BCF-57AC-414F-9529-D6994C7A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</a:t>
            </a:r>
            <a:r>
              <a:rPr lang="zh-TW" altLang="en-US" sz="3200" dirty="0"/>
              <a:t>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/>
              <a:t>Integrate visual features (1 / 3)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5CABBD-4AC5-4CBA-81E6-B9F8DA37A771}"/>
              </a:ext>
            </a:extLst>
          </p:cNvPr>
          <p:cNvSpPr/>
          <p:nvPr/>
        </p:nvSpPr>
        <p:spPr>
          <a:xfrm>
            <a:off x="1312384" y="5028153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A12EF4-F1EB-4C2F-A260-F08C11432BBE}"/>
              </a:ext>
            </a:extLst>
          </p:cNvPr>
          <p:cNvSpPr txBox="1"/>
          <p:nvPr/>
        </p:nvSpPr>
        <p:spPr>
          <a:xfrm>
            <a:off x="64618" y="6423719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20" name="直線箭頭接點 3">
            <a:extLst>
              <a:ext uri="{FF2B5EF4-FFF2-40B4-BE49-F238E27FC236}">
                <a16:creationId xmlns:a16="http://schemas.microsoft.com/office/drawing/2014/main" id="{8E85429E-D151-4287-AF39-61AD7A97C945}"/>
              </a:ext>
            </a:extLst>
          </p:cNvPr>
          <p:cNvCxnSpPr>
            <a:cxnSpLocks/>
            <a:stCxn id="23" idx="5"/>
            <a:endCxn id="81" idx="0"/>
          </p:cNvCxnSpPr>
          <p:nvPr/>
        </p:nvCxnSpPr>
        <p:spPr>
          <a:xfrm>
            <a:off x="2015447" y="3356695"/>
            <a:ext cx="332290" cy="10594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4">
            <a:extLst>
              <a:ext uri="{FF2B5EF4-FFF2-40B4-BE49-F238E27FC236}">
                <a16:creationId xmlns:a16="http://schemas.microsoft.com/office/drawing/2014/main" id="{DA85992A-B788-41BF-A217-7A768BB63F70}"/>
              </a:ext>
            </a:extLst>
          </p:cNvPr>
          <p:cNvCxnSpPr>
            <a:cxnSpLocks/>
            <a:stCxn id="49" idx="5"/>
            <a:endCxn id="81" idx="0"/>
          </p:cNvCxnSpPr>
          <p:nvPr/>
        </p:nvCxnSpPr>
        <p:spPr>
          <a:xfrm flipV="1">
            <a:off x="2015447" y="4416187"/>
            <a:ext cx="332290" cy="8936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立方體 22">
            <a:extLst>
              <a:ext uri="{FF2B5EF4-FFF2-40B4-BE49-F238E27FC236}">
                <a16:creationId xmlns:a16="http://schemas.microsoft.com/office/drawing/2014/main" id="{268858AB-D6E7-4FF9-99F6-8366D6336621}"/>
              </a:ext>
            </a:extLst>
          </p:cNvPr>
          <p:cNvSpPr>
            <a:spLocks noChangeAspect="1"/>
          </p:cNvSpPr>
          <p:nvPr/>
        </p:nvSpPr>
        <p:spPr>
          <a:xfrm>
            <a:off x="647447" y="3000782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/>
              <p:nvPr/>
            </p:nvSpPr>
            <p:spPr>
              <a:xfrm>
                <a:off x="797955" y="310977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55" y="3109773"/>
                <a:ext cx="28967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/>
              <p:nvPr/>
            </p:nvSpPr>
            <p:spPr>
              <a:xfrm>
                <a:off x="394078" y="386006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8" y="3860064"/>
                <a:ext cx="289671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/>
              <p:nvPr/>
            </p:nvSpPr>
            <p:spPr>
              <a:xfrm>
                <a:off x="906769" y="339766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9" y="3397663"/>
                <a:ext cx="289671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/>
              <p:nvPr/>
            </p:nvSpPr>
            <p:spPr>
              <a:xfrm>
                <a:off x="784444" y="509315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44" y="5093154"/>
                <a:ext cx="28967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/>
              <p:nvPr/>
            </p:nvSpPr>
            <p:spPr>
              <a:xfrm>
                <a:off x="380567" y="5843445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67" y="5843445"/>
                <a:ext cx="28967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/>
              <p:nvPr/>
            </p:nvSpPr>
            <p:spPr>
              <a:xfrm>
                <a:off x="893258" y="538104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8" y="5381044"/>
                <a:ext cx="289671" cy="276999"/>
              </a:xfrm>
              <a:prstGeom prst="rect">
                <a:avLst/>
              </a:prstGeom>
              <a:blipFill>
                <a:blip r:embed="rId13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E8A5F1-C10D-449E-BFA3-1962E5B0B16D}"/>
              </a:ext>
            </a:extLst>
          </p:cNvPr>
          <p:cNvSpPr txBox="1"/>
          <p:nvPr/>
        </p:nvSpPr>
        <p:spPr>
          <a:xfrm>
            <a:off x="64617" y="4352859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sp>
        <p:nvSpPr>
          <p:cNvPr id="49" name="立方體 48">
            <a:extLst>
              <a:ext uri="{FF2B5EF4-FFF2-40B4-BE49-F238E27FC236}">
                <a16:creationId xmlns:a16="http://schemas.microsoft.com/office/drawing/2014/main" id="{23724BB0-C317-4FDD-8434-7DBB22E41AAB}"/>
              </a:ext>
            </a:extLst>
          </p:cNvPr>
          <p:cNvSpPr/>
          <p:nvPr/>
        </p:nvSpPr>
        <p:spPr>
          <a:xfrm>
            <a:off x="647447" y="4953942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/>
              <p:nvPr/>
            </p:nvSpPr>
            <p:spPr>
              <a:xfrm>
                <a:off x="909891" y="535280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91" y="5352808"/>
                <a:ext cx="289671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93344726-A8E1-4ECF-BCDC-267A7A812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215539"/>
              </p:ext>
            </p:extLst>
          </p:nvPr>
        </p:nvGraphicFramePr>
        <p:xfrm>
          <a:off x="651025" y="3656135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1D742514-BEB9-4E55-9CE8-4D27AEAAA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628405"/>
              </p:ext>
            </p:extLst>
          </p:nvPr>
        </p:nvGraphicFramePr>
        <p:xfrm>
          <a:off x="652839" y="5609557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6972F3F3-613D-49DF-AF5C-DE34FB872CA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5">
            <a:alphaModFix/>
          </a:blip>
          <a:srcRect l="4793" t="1878" r="83909" b="76362"/>
          <a:stretch/>
        </p:blipFill>
        <p:spPr>
          <a:xfrm>
            <a:off x="653614" y="5615885"/>
            <a:ext cx="705531" cy="7030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26C027F3-A101-42DA-BC10-23EB194B1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513345"/>
              </p:ext>
            </p:extLst>
          </p:nvPr>
        </p:nvGraphicFramePr>
        <p:xfrm>
          <a:off x="651877" y="5609456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76" name="Google Shape;163;p25">
            <a:extLst>
              <a:ext uri="{FF2B5EF4-FFF2-40B4-BE49-F238E27FC236}">
                <a16:creationId xmlns:a16="http://schemas.microsoft.com/office/drawing/2014/main" id="{7BFA45A4-B299-4ED2-A037-519F36AD40A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5">
            <a:alphaModFix/>
          </a:blip>
          <a:srcRect l="8194" t="5985" r="88394" b="87081"/>
          <a:stretch/>
        </p:blipFill>
        <p:spPr>
          <a:xfrm>
            <a:off x="652070" y="3662306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FC605E85-0E3F-4134-9E2D-CE1A27C1C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657317"/>
              </p:ext>
            </p:extLst>
          </p:nvPr>
        </p:nvGraphicFramePr>
        <p:xfrm>
          <a:off x="657143" y="3655825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845765"/>
                  </p:ext>
                </p:extLst>
              </p:nvPr>
            </p:nvGraphicFramePr>
            <p:xfrm>
              <a:off x="2644509" y="393018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845765"/>
                  </p:ext>
                </p:extLst>
              </p:nvPr>
            </p:nvGraphicFramePr>
            <p:xfrm>
              <a:off x="2644509" y="393018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852" t="-1852" r="-201852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03774" t="-1852" r="-105660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03774" t="-103774" r="-105660" b="-1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/>
              <p:nvPr/>
            </p:nvSpPr>
            <p:spPr>
              <a:xfrm>
                <a:off x="2449979" y="4915240"/>
                <a:ext cx="1352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G</a:t>
                </a:r>
                <a:r>
                  <a:rPr kumimoji="1" lang="en-US" altLang="zh-TW" sz="1200" dirty="0">
                    <a:latin typeface="+mj-lt"/>
                  </a:rPr>
                  <a:t>raph </a:t>
                </a:r>
                <a14:m>
                  <m:oMath xmlns:m="http://schemas.openxmlformats.org/officeDocument/2006/math">
                    <m:r>
                      <a:rPr kumimoji="1"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(Cross-Modality)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79" y="4915240"/>
                <a:ext cx="1352828" cy="461665"/>
              </a:xfrm>
              <a:prstGeom prst="rect">
                <a:avLst/>
              </a:prstGeom>
              <a:blipFill>
                <a:blip r:embed="rId1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/>
              <p:nvPr/>
            </p:nvSpPr>
            <p:spPr>
              <a:xfrm>
                <a:off x="2895613" y="3625512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13" y="3625512"/>
                <a:ext cx="472052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/>
              <p:nvPr/>
            </p:nvSpPr>
            <p:spPr>
              <a:xfrm rot="16200000">
                <a:off x="2265599" y="4262298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65599" y="4262298"/>
                <a:ext cx="47205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圓角矩形 4">
            <a:extLst>
              <a:ext uri="{FF2B5EF4-FFF2-40B4-BE49-F238E27FC236}">
                <a16:creationId xmlns:a16="http://schemas.microsoft.com/office/drawing/2014/main" id="{A9D56084-AB3F-4A36-884C-2B2772A5EA7E}"/>
              </a:ext>
            </a:extLst>
          </p:cNvPr>
          <p:cNvSpPr/>
          <p:nvPr/>
        </p:nvSpPr>
        <p:spPr>
          <a:xfrm>
            <a:off x="122465" y="2603317"/>
            <a:ext cx="8840571" cy="424176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 algn="just">
              <a:spcBef>
                <a:spcPts val="1200"/>
              </a:spcBef>
              <a:buFont typeface="+mj-lt"/>
              <a:buAutoNum type="arabicPeriod"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EA43D4CA-2074-48DF-9D39-627C4C6D0E74}"/>
              </a:ext>
            </a:extLst>
          </p:cNvPr>
          <p:cNvGrpSpPr/>
          <p:nvPr/>
        </p:nvGrpSpPr>
        <p:grpSpPr>
          <a:xfrm>
            <a:off x="4937831" y="1441804"/>
            <a:ext cx="2864440" cy="922576"/>
            <a:chOff x="6171963" y="1238563"/>
            <a:chExt cx="2864440" cy="922576"/>
          </a:xfrm>
        </p:grpSpPr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0BACECB-F2CC-43FC-8B2A-CB84FBA5A6DC}"/>
                </a:ext>
              </a:extLst>
            </p:cNvPr>
            <p:cNvSpPr txBox="1"/>
            <p:nvPr/>
          </p:nvSpPr>
          <p:spPr>
            <a:xfrm>
              <a:off x="6553484" y="1238563"/>
              <a:ext cx="16948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+mj-lt"/>
                </a:rPr>
                <a:t>Concatenate</a:t>
              </a:r>
              <a:endParaRPr kumimoji="1" lang="zh-TW" altLang="en-US" sz="800" dirty="0">
                <a:latin typeface="+mj-lt"/>
              </a:endParaRPr>
            </a:p>
          </p:txBody>
        </p:sp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23C8CF2F-9C54-4E02-9A6F-7F590702C060}"/>
                </a:ext>
              </a:extLst>
            </p:cNvPr>
            <p:cNvSpPr/>
            <p:nvPr/>
          </p:nvSpPr>
          <p:spPr>
            <a:xfrm>
              <a:off x="6286967" y="1271673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8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91A52419-5E11-45D4-BCE6-3916C825E326}"/>
                </a:ext>
              </a:extLst>
            </p:cNvPr>
            <p:cNvSpPr/>
            <p:nvPr/>
          </p:nvSpPr>
          <p:spPr>
            <a:xfrm>
              <a:off x="6171963" y="1945695"/>
              <a:ext cx="286444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800" dirty="0">
                  <a:latin typeface="+mj-lt"/>
                </a:rPr>
                <a:t>Graph Conv Layer: Graph Convolutional layer</a:t>
              </a:r>
              <a:endParaRPr lang="zh-TW" altLang="en-US" sz="800" dirty="0">
                <a:latin typeface="+mj-lt"/>
              </a:endParaRPr>
            </a:p>
          </p:txBody>
        </p:sp>
        <p:cxnSp>
          <p:nvCxnSpPr>
            <p:cNvPr id="109" name="直線箭頭接點 32">
              <a:extLst>
                <a:ext uri="{FF2B5EF4-FFF2-40B4-BE49-F238E27FC236}">
                  <a16:creationId xmlns:a16="http://schemas.microsoft.com/office/drawing/2014/main" id="{FCE398F4-F40E-4EC8-85E3-EED253000F48}"/>
                </a:ext>
              </a:extLst>
            </p:cNvPr>
            <p:cNvCxnSpPr>
              <a:cxnSpLocks/>
            </p:cNvCxnSpPr>
            <p:nvPr/>
          </p:nvCxnSpPr>
          <p:spPr>
            <a:xfrm>
              <a:off x="6305525" y="186684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96170506-D06D-4462-A685-3CDD0225ED3C}"/>
                </a:ext>
              </a:extLst>
            </p:cNvPr>
            <p:cNvSpPr txBox="1"/>
            <p:nvPr/>
          </p:nvSpPr>
          <p:spPr>
            <a:xfrm>
              <a:off x="6553484" y="1740525"/>
              <a:ext cx="19789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+mj-lt"/>
                </a:rPr>
                <a:t>Average Pooling (AP)</a:t>
              </a:r>
              <a:endParaRPr kumimoji="1" lang="zh-TW" altLang="en-US" sz="800" dirty="0">
                <a:latin typeface="+mj-lt"/>
              </a:endParaRPr>
            </a:p>
          </p:txBody>
        </p:sp>
        <p:cxnSp>
          <p:nvCxnSpPr>
            <p:cNvPr id="112" name="直線箭頭接點 32">
              <a:extLst>
                <a:ext uri="{FF2B5EF4-FFF2-40B4-BE49-F238E27FC236}">
                  <a16:creationId xmlns:a16="http://schemas.microsoft.com/office/drawing/2014/main" id="{97218C9D-7FDE-4F23-8B81-B4F4B09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6300192" y="1611104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字方塊 112">
              <a:extLst>
                <a:ext uri="{FF2B5EF4-FFF2-40B4-BE49-F238E27FC236}">
                  <a16:creationId xmlns:a16="http://schemas.microsoft.com/office/drawing/2014/main" id="{6232A83F-C246-46C1-BBDA-72EA76995183}"/>
                </a:ext>
              </a:extLst>
            </p:cNvPr>
            <p:cNvSpPr txBox="1"/>
            <p:nvPr/>
          </p:nvSpPr>
          <p:spPr>
            <a:xfrm>
              <a:off x="6548151" y="1484784"/>
              <a:ext cx="19789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+mj-lt"/>
                </a:rPr>
                <a:t>Sampling scheme</a:t>
              </a:r>
              <a:endParaRPr kumimoji="1" lang="zh-TW" altLang="en-US" sz="800" dirty="0">
                <a:latin typeface="+mj-lt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4F8C5-F69F-8A4B-8A05-CF28A743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53150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28</a:t>
            </a:fld>
            <a:endParaRPr lang="en-US" altLang="ja-JP" dirty="0">
              <a:latin typeface="+mj-lt"/>
            </a:endParaRPr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081C1422-1D90-4CF0-88DC-6DDD4C4EF1F2}"/>
              </a:ext>
            </a:extLst>
          </p:cNvPr>
          <p:cNvSpPr/>
          <p:nvPr/>
        </p:nvSpPr>
        <p:spPr>
          <a:xfrm>
            <a:off x="5508104" y="2635313"/>
            <a:ext cx="3476822" cy="379308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F0558D9F-71AD-4E7E-A144-1DA7F7F86FDB}"/>
              </a:ext>
            </a:extLst>
          </p:cNvPr>
          <p:cNvSpPr/>
          <p:nvPr/>
        </p:nvSpPr>
        <p:spPr>
          <a:xfrm>
            <a:off x="5645573" y="2264763"/>
            <a:ext cx="3326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Bef>
                <a:spcPts val="0"/>
              </a:spcBef>
            </a:pPr>
            <a:r>
              <a:rPr lang="en-US" altLang="zh-TW" sz="16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Integrate visual features</a:t>
            </a:r>
          </a:p>
        </p:txBody>
      </p:sp>
      <p:cxnSp>
        <p:nvCxnSpPr>
          <p:cNvPr id="158" name="直線箭頭接點 28">
            <a:extLst>
              <a:ext uri="{FF2B5EF4-FFF2-40B4-BE49-F238E27FC236}">
                <a16:creationId xmlns:a16="http://schemas.microsoft.com/office/drawing/2014/main" id="{C8579430-01DD-43A7-B863-54A1C5FE6124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5269886" y="3506923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箭頭接點 28">
            <a:extLst>
              <a:ext uri="{FF2B5EF4-FFF2-40B4-BE49-F238E27FC236}">
                <a16:creationId xmlns:a16="http://schemas.microsoft.com/office/drawing/2014/main" id="{382568EC-89EC-4425-A470-C24C251C06B6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5275174" y="5264128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接點 71">
            <a:extLst>
              <a:ext uri="{FF2B5EF4-FFF2-40B4-BE49-F238E27FC236}">
                <a16:creationId xmlns:a16="http://schemas.microsoft.com/office/drawing/2014/main" id="{3F354D05-270C-41CB-96A9-A336EBFBBF5D}"/>
              </a:ext>
            </a:extLst>
          </p:cNvPr>
          <p:cNvCxnSpPr>
            <a:cxnSpLocks/>
            <a:stCxn id="23" idx="0"/>
            <a:endCxn id="161" idx="0"/>
          </p:cNvCxnSpPr>
          <p:nvPr/>
        </p:nvCxnSpPr>
        <p:spPr>
          <a:xfrm rot="5400000" flipH="1" flipV="1">
            <a:off x="3976888" y="552784"/>
            <a:ext cx="130645" cy="4765352"/>
          </a:xfrm>
          <a:prstGeom prst="bentConnector3">
            <a:avLst>
              <a:gd name="adj1" fmla="val 22053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88">
            <a:extLst>
              <a:ext uri="{FF2B5EF4-FFF2-40B4-BE49-F238E27FC236}">
                <a16:creationId xmlns:a16="http://schemas.microsoft.com/office/drawing/2014/main" id="{23D4FACD-1139-4431-BFA8-179A0FBCDABA}"/>
              </a:ext>
            </a:extLst>
          </p:cNvPr>
          <p:cNvCxnSpPr>
            <a:cxnSpLocks/>
            <a:stCxn id="161" idx="3"/>
            <a:endCxn id="47" idx="1"/>
          </p:cNvCxnSpPr>
          <p:nvPr/>
        </p:nvCxnSpPr>
        <p:spPr>
          <a:xfrm>
            <a:off x="7108886" y="3554137"/>
            <a:ext cx="412249" cy="798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185">
            <a:extLst>
              <a:ext uri="{FF2B5EF4-FFF2-40B4-BE49-F238E27FC236}">
                <a16:creationId xmlns:a16="http://schemas.microsoft.com/office/drawing/2014/main" id="{C970CC8B-FDD2-459C-A50B-B5927B0B6E90}"/>
              </a:ext>
            </a:extLst>
          </p:cNvPr>
          <p:cNvCxnSpPr>
            <a:cxnSpLocks/>
            <a:stCxn id="72" idx="2"/>
            <a:endCxn id="170" idx="2"/>
          </p:cNvCxnSpPr>
          <p:nvPr/>
        </p:nvCxnSpPr>
        <p:spPr>
          <a:xfrm rot="5400000" flipH="1" flipV="1">
            <a:off x="3672730" y="3567195"/>
            <a:ext cx="93191" cy="5423075"/>
          </a:xfrm>
          <a:prstGeom prst="bentConnector3">
            <a:avLst>
              <a:gd name="adj1" fmla="val -15331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247">
            <a:extLst>
              <a:ext uri="{FF2B5EF4-FFF2-40B4-BE49-F238E27FC236}">
                <a16:creationId xmlns:a16="http://schemas.microsoft.com/office/drawing/2014/main" id="{B56DED66-D3AB-47B0-B5AC-D884901B46DC}"/>
              </a:ext>
            </a:extLst>
          </p:cNvPr>
          <p:cNvCxnSpPr>
            <a:cxnSpLocks/>
            <a:stCxn id="168" idx="3"/>
            <a:endCxn id="47" idx="3"/>
          </p:cNvCxnSpPr>
          <p:nvPr/>
        </p:nvCxnSpPr>
        <p:spPr>
          <a:xfrm flipV="1">
            <a:off x="7114864" y="4607513"/>
            <a:ext cx="406271" cy="7070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484A9F23-35BE-4E80-B717-18AD2AA919B6}"/>
              </a:ext>
            </a:extLst>
          </p:cNvPr>
          <p:cNvSpPr/>
          <p:nvPr/>
        </p:nvSpPr>
        <p:spPr>
          <a:xfrm>
            <a:off x="7468408" y="4300234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8" name="直線箭頭接點 256">
            <a:extLst>
              <a:ext uri="{FF2B5EF4-FFF2-40B4-BE49-F238E27FC236}">
                <a16:creationId xmlns:a16="http://schemas.microsoft.com/office/drawing/2014/main" id="{F79E62D2-FE84-4EFE-829D-B86BA3E5727B}"/>
              </a:ext>
            </a:extLst>
          </p:cNvPr>
          <p:cNvCxnSpPr>
            <a:cxnSpLocks/>
            <a:stCxn id="47" idx="6"/>
            <a:endCxn id="62" idx="1"/>
          </p:cNvCxnSpPr>
          <p:nvPr/>
        </p:nvCxnSpPr>
        <p:spPr>
          <a:xfrm>
            <a:off x="7828448" y="4480234"/>
            <a:ext cx="3695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/>
              <p:nvPr/>
            </p:nvSpPr>
            <p:spPr>
              <a:xfrm>
                <a:off x="7455851" y="5241784"/>
                <a:ext cx="1652653" cy="49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Final</a:t>
                </a:r>
                <a:r>
                  <a:rPr kumimoji="1" lang="en-US" altLang="zh-TW" sz="1200" dirty="0">
                    <a:latin typeface="+mj-lt"/>
                  </a:rPr>
                  <a:t> representation</a:t>
                </a:r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851" y="5241784"/>
                <a:ext cx="1652653" cy="496546"/>
              </a:xfrm>
              <a:prstGeom prst="rect">
                <a:avLst/>
              </a:prstGeom>
              <a:blipFill>
                <a:blip r:embed="rId19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>
            <a:extLst>
              <a:ext uri="{FF2B5EF4-FFF2-40B4-BE49-F238E27FC236}">
                <a16:creationId xmlns:a16="http://schemas.microsoft.com/office/drawing/2014/main" id="{457ED30A-4DFA-4EC6-A96A-3E858DF753B2}"/>
              </a:ext>
            </a:extLst>
          </p:cNvPr>
          <p:cNvSpPr/>
          <p:nvPr/>
        </p:nvSpPr>
        <p:spPr>
          <a:xfrm>
            <a:off x="8198006" y="3726642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E3BEC208-44E4-4256-9096-2E0E0604A023}"/>
              </a:ext>
            </a:extLst>
          </p:cNvPr>
          <p:cNvGrpSpPr/>
          <p:nvPr/>
        </p:nvGrpSpPr>
        <p:grpSpPr>
          <a:xfrm>
            <a:off x="5740886" y="2870137"/>
            <a:ext cx="1368000" cy="1601602"/>
            <a:chOff x="5619887" y="2186180"/>
            <a:chExt cx="1368000" cy="1601602"/>
          </a:xfrm>
        </p:grpSpPr>
        <p:sp>
          <p:nvSpPr>
            <p:cNvPr id="161" name="矩形: 圓角 160">
              <a:extLst>
                <a:ext uri="{FF2B5EF4-FFF2-40B4-BE49-F238E27FC236}">
                  <a16:creationId xmlns:a16="http://schemas.microsoft.com/office/drawing/2014/main" id="{F99B9E97-D54E-4CA9-A8A1-568089118D5D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B82D1BCD-FCF9-47A0-B683-C14906E43B74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2BE9DB0-FD19-40D6-AA40-AB2F0B76D0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E27F0452-BEC6-453C-8155-4028F057E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972F54F9-76F5-4ECC-AF71-1330376A23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926CDB9E-0890-4A7F-8A34-9F1BA69623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D9E61276-8F5A-475C-B667-A1B65D2E48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4CA46793-C9B2-44ED-B16C-94E6FEECCA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0B6530A-5DCC-4BDB-A70C-110E5DACE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23587F0-C0AB-4954-B393-83B7AFE1A7BC}"/>
                  </a:ext>
                </a:extLst>
              </p:cNvPr>
              <p:cNvCxnSpPr>
                <a:stCxn id="94" idx="7"/>
                <a:endCxn id="12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A3DC8826-CFBB-4C24-974A-F7E176A28198}"/>
                  </a:ext>
                </a:extLst>
              </p:cNvPr>
              <p:cNvCxnSpPr>
                <a:cxnSpLocks/>
                <a:stCxn id="94" idx="5"/>
                <a:endCxn id="96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BDF053F9-2419-466F-9132-E81892868A0B}"/>
                  </a:ext>
                </a:extLst>
              </p:cNvPr>
              <p:cNvCxnSpPr>
                <a:cxnSpLocks/>
                <a:stCxn id="93" idx="2"/>
                <a:endCxn id="12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885EB875-88A6-4EF7-9F4E-71859CB83404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56B3F570-087B-4A96-B1D0-ACC091EF4281}"/>
                  </a:ext>
                </a:extLst>
              </p:cNvPr>
              <p:cNvCxnSpPr>
                <a:cxnSpLocks/>
                <a:stCxn id="93" idx="4"/>
                <a:endCxn id="95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88FD2F7E-E45A-4598-BF6E-694659DA173E}"/>
                  </a:ext>
                </a:extLst>
              </p:cNvPr>
              <p:cNvCxnSpPr>
                <a:cxnSpLocks/>
                <a:stCxn id="93" idx="6"/>
                <a:endCxn id="97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93712470-7799-4FC2-B239-BDCB98AECFA5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E4757137-CC50-498B-B648-9BD4AF0BD936}"/>
                  </a:ext>
                </a:extLst>
              </p:cNvPr>
              <p:cNvCxnSpPr>
                <a:cxnSpLocks/>
                <a:stCxn id="94" idx="6"/>
                <a:endCxn id="12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7FB0C2B4-5275-40A9-994A-2F620819CF77}"/>
                  </a:ext>
                </a:extLst>
              </p:cNvPr>
              <p:cNvCxnSpPr>
                <a:cxnSpLocks/>
                <a:stCxn id="96" idx="0"/>
                <a:endCxn id="12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B7EACF4F-E630-4363-A3BC-DF07E998C015}"/>
                  </a:ext>
                </a:extLst>
              </p:cNvPr>
              <p:cNvCxnSpPr>
                <a:cxnSpLocks/>
                <a:stCxn id="95" idx="1"/>
                <a:endCxn id="12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DC9FEAE3-E3EB-4EAC-9D29-399A7E8024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E6B2D1DB-87F8-4521-AE7A-670815F13228}"/>
                  </a:ext>
                </a:extLst>
              </p:cNvPr>
              <p:cNvCxnSpPr>
                <a:cxnSpLocks/>
                <a:stCxn id="128" idx="7"/>
                <a:endCxn id="93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E90EDE44-B133-4395-80F0-B7E841F9C7B1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DD2CFFD6-24C3-4C0A-B4B3-1C44B1F32D2A}"/>
              </a:ext>
            </a:extLst>
          </p:cNvPr>
          <p:cNvGrpSpPr/>
          <p:nvPr/>
        </p:nvGrpSpPr>
        <p:grpSpPr>
          <a:xfrm>
            <a:off x="5746864" y="4630535"/>
            <a:ext cx="1368000" cy="1601602"/>
            <a:chOff x="5619887" y="2186180"/>
            <a:chExt cx="1368000" cy="1601602"/>
          </a:xfrm>
        </p:grpSpPr>
        <p:sp>
          <p:nvSpPr>
            <p:cNvPr id="168" name="矩形: 圓角 167">
              <a:extLst>
                <a:ext uri="{FF2B5EF4-FFF2-40B4-BE49-F238E27FC236}">
                  <a16:creationId xmlns:a16="http://schemas.microsoft.com/office/drawing/2014/main" id="{2C5B4D64-776C-4CF4-AD4C-94A741227777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9" name="群組 168">
              <a:extLst>
                <a:ext uri="{FF2B5EF4-FFF2-40B4-BE49-F238E27FC236}">
                  <a16:creationId xmlns:a16="http://schemas.microsoft.com/office/drawing/2014/main" id="{7185FAA1-F99B-44AF-BDB0-F5D2263F20C5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BEE496E-58C6-4CC0-9654-C7262FA9E6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2" name="橢圓 171">
                <a:extLst>
                  <a:ext uri="{FF2B5EF4-FFF2-40B4-BE49-F238E27FC236}">
                    <a16:creationId xmlns:a16="http://schemas.microsoft.com/office/drawing/2014/main" id="{FA9B313B-E817-4E92-927F-BF48C9A74D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3" name="橢圓 172">
                <a:extLst>
                  <a:ext uri="{FF2B5EF4-FFF2-40B4-BE49-F238E27FC236}">
                    <a16:creationId xmlns:a16="http://schemas.microsoft.com/office/drawing/2014/main" id="{B8D85A10-2509-4579-A8E3-39053583A4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4" name="橢圓 173">
                <a:extLst>
                  <a:ext uri="{FF2B5EF4-FFF2-40B4-BE49-F238E27FC236}">
                    <a16:creationId xmlns:a16="http://schemas.microsoft.com/office/drawing/2014/main" id="{FFD05A3F-EB33-490D-AD47-6F2670737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橢圓 174">
                <a:extLst>
                  <a:ext uri="{FF2B5EF4-FFF2-40B4-BE49-F238E27FC236}">
                    <a16:creationId xmlns:a16="http://schemas.microsoft.com/office/drawing/2014/main" id="{9CB2B12A-C83B-4DA6-AC53-66736B3C7B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6" name="橢圓 175">
                <a:extLst>
                  <a:ext uri="{FF2B5EF4-FFF2-40B4-BE49-F238E27FC236}">
                    <a16:creationId xmlns:a16="http://schemas.microsoft.com/office/drawing/2014/main" id="{58DA5C5E-DDE9-4729-896C-36084271C8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橢圓 176">
                <a:extLst>
                  <a:ext uri="{FF2B5EF4-FFF2-40B4-BE49-F238E27FC236}">
                    <a16:creationId xmlns:a16="http://schemas.microsoft.com/office/drawing/2014/main" id="{00C4810D-BD66-4007-90AF-D974DB790C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8" name="直線接點 177">
                <a:extLst>
                  <a:ext uri="{FF2B5EF4-FFF2-40B4-BE49-F238E27FC236}">
                    <a16:creationId xmlns:a16="http://schemas.microsoft.com/office/drawing/2014/main" id="{54169956-3E45-4493-8D60-9FD8C0CE2CC2}"/>
                  </a:ext>
                </a:extLst>
              </p:cNvPr>
              <p:cNvCxnSpPr>
                <a:stCxn id="173" idx="7"/>
                <a:endCxn id="171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>
                <a:extLst>
                  <a:ext uri="{FF2B5EF4-FFF2-40B4-BE49-F238E27FC236}">
                    <a16:creationId xmlns:a16="http://schemas.microsoft.com/office/drawing/2014/main" id="{2BAE4B11-8161-44D4-9063-D82F687AAC8E}"/>
                  </a:ext>
                </a:extLst>
              </p:cNvPr>
              <p:cNvCxnSpPr>
                <a:cxnSpLocks/>
                <a:stCxn id="173" idx="5"/>
                <a:endCxn id="175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接點 179">
                <a:extLst>
                  <a:ext uri="{FF2B5EF4-FFF2-40B4-BE49-F238E27FC236}">
                    <a16:creationId xmlns:a16="http://schemas.microsoft.com/office/drawing/2014/main" id="{7FAE9F36-AA11-47F2-8E2D-995868FBEB8D}"/>
                  </a:ext>
                </a:extLst>
              </p:cNvPr>
              <p:cNvCxnSpPr>
                <a:cxnSpLocks/>
                <a:stCxn id="172" idx="2"/>
                <a:endCxn id="171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>
                <a:extLst>
                  <a:ext uri="{FF2B5EF4-FFF2-40B4-BE49-F238E27FC236}">
                    <a16:creationId xmlns:a16="http://schemas.microsoft.com/office/drawing/2014/main" id="{E645C670-FBCF-4094-AF4B-B4098BDAD76F}"/>
                  </a:ext>
                </a:extLst>
              </p:cNvPr>
              <p:cNvCxnSpPr>
                <a:cxnSpLocks/>
                <a:stCxn id="174" idx="3"/>
                <a:endCxn id="175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CCE3E56D-E224-4D8D-B7A0-C8FB97F6DAE5}"/>
                  </a:ext>
                </a:extLst>
              </p:cNvPr>
              <p:cNvCxnSpPr>
                <a:cxnSpLocks/>
                <a:stCxn id="172" idx="4"/>
                <a:endCxn id="174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 182">
                <a:extLst>
                  <a:ext uri="{FF2B5EF4-FFF2-40B4-BE49-F238E27FC236}">
                    <a16:creationId xmlns:a16="http://schemas.microsoft.com/office/drawing/2014/main" id="{B515A1F0-38BE-42E3-96BB-6F4CA865D98B}"/>
                  </a:ext>
                </a:extLst>
              </p:cNvPr>
              <p:cNvCxnSpPr>
                <a:cxnSpLocks/>
                <a:stCxn id="172" idx="6"/>
                <a:endCxn id="176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>
                <a:extLst>
                  <a:ext uri="{FF2B5EF4-FFF2-40B4-BE49-F238E27FC236}">
                    <a16:creationId xmlns:a16="http://schemas.microsoft.com/office/drawing/2014/main" id="{E6C45C82-2F5E-452D-A014-2E94436159EF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>
                <a:extLst>
                  <a:ext uri="{FF2B5EF4-FFF2-40B4-BE49-F238E27FC236}">
                    <a16:creationId xmlns:a16="http://schemas.microsoft.com/office/drawing/2014/main" id="{83215A0A-3B79-435D-9222-92714513F7CB}"/>
                  </a:ext>
                </a:extLst>
              </p:cNvPr>
              <p:cNvCxnSpPr>
                <a:cxnSpLocks/>
                <a:stCxn id="173" idx="6"/>
                <a:endCxn id="18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接點 185">
                <a:extLst>
                  <a:ext uri="{FF2B5EF4-FFF2-40B4-BE49-F238E27FC236}">
                    <a16:creationId xmlns:a16="http://schemas.microsoft.com/office/drawing/2014/main" id="{27AC68C1-0581-4BB0-ADF3-7F24D1749FFC}"/>
                  </a:ext>
                </a:extLst>
              </p:cNvPr>
              <p:cNvCxnSpPr>
                <a:cxnSpLocks/>
                <a:stCxn id="175" idx="0"/>
                <a:endCxn id="18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>
                <a:extLst>
                  <a:ext uri="{FF2B5EF4-FFF2-40B4-BE49-F238E27FC236}">
                    <a16:creationId xmlns:a16="http://schemas.microsoft.com/office/drawing/2014/main" id="{3E700B24-1B7A-4261-A948-A89C1E62025C}"/>
                  </a:ext>
                </a:extLst>
              </p:cNvPr>
              <p:cNvCxnSpPr>
                <a:cxnSpLocks/>
                <a:stCxn id="174" idx="1"/>
                <a:endCxn id="18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4055ADA7-CA00-4B82-88A9-C29842472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89" name="直線接點 188">
                <a:extLst>
                  <a:ext uri="{FF2B5EF4-FFF2-40B4-BE49-F238E27FC236}">
                    <a16:creationId xmlns:a16="http://schemas.microsoft.com/office/drawing/2014/main" id="{D3E6B441-840F-4653-AB46-8C100B0128F4}"/>
                  </a:ext>
                </a:extLst>
              </p:cNvPr>
              <p:cNvCxnSpPr>
                <a:cxnSpLocks/>
                <a:stCxn id="188" idx="7"/>
                <a:endCxn id="172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B3A92344-F652-456C-8A6F-78703CAEFC1F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0481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內容版面配置區 2">
            <a:extLst>
              <a:ext uri="{FF2B5EF4-FFF2-40B4-BE49-F238E27FC236}">
                <a16:creationId xmlns:a16="http://schemas.microsoft.com/office/drawing/2014/main" id="{7C366090-372B-E449-98C0-B2FF3C3A1DE1}"/>
              </a:ext>
            </a:extLst>
          </p:cNvPr>
          <p:cNvSpPr txBox="1">
            <a:spLocks/>
          </p:cNvSpPr>
          <p:nvPr/>
        </p:nvSpPr>
        <p:spPr bwMode="auto">
          <a:xfrm>
            <a:off x="395288" y="1607806"/>
            <a:ext cx="8229600" cy="491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p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80000"/>
              <a:buFont typeface="Wingdings" panose="05000000000000000000" pitchFamily="2" charset="2"/>
              <a:buChar char="Ø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Graph Convolutional Networks (GCN) [19]</a:t>
            </a:r>
          </a:p>
          <a:p>
            <a:r>
              <a:rPr lang="en-US" altLang="zh-TW" sz="2400" dirty="0">
                <a:solidFill>
                  <a:schemeClr val="bg2"/>
                </a:solidFill>
                <a:latin typeface="+mj-lt"/>
              </a:rPr>
              <a:t>Bidirectional Fusion</a:t>
            </a:r>
            <a:r>
              <a:rPr lang="en-US" altLang="zh-TW" sz="2400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Integrate visual features (2 / 3)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9EA8910-39A7-F94E-A987-22F2AC9E946F}"/>
                  </a:ext>
                </a:extLst>
              </p:cNvPr>
              <p:cNvSpPr/>
              <p:nvPr/>
            </p:nvSpPr>
            <p:spPr>
              <a:xfrm>
                <a:off x="3857266" y="2230102"/>
                <a:ext cx="1664943" cy="1748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h𝑤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</m:acc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zh-TW" altLang="zh-TW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𝑋𝑊</m:t>
                        </m:r>
                      </m:e>
                    </m:d>
                  </m:oMath>
                </a14:m>
                <a:r>
                  <a:rPr lang="zh-TW" altLang="zh-TW" dirty="0">
                    <a:effectLst/>
                    <a:latin typeface="+mj-lt"/>
                  </a:rPr>
                  <a:t> </a:t>
                </a:r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9EA8910-39A7-F94E-A987-22F2AC9E9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266" y="2230102"/>
                <a:ext cx="1664943" cy="1748812"/>
              </a:xfrm>
              <a:prstGeom prst="rect">
                <a:avLst/>
              </a:prstGeom>
              <a:blipFill>
                <a:blip r:embed="rId3"/>
                <a:stretch>
                  <a:fillRect b="-13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CDDE6A4-4537-F54C-8449-6EC24AAD6C30}"/>
                  </a:ext>
                </a:extLst>
              </p:cNvPr>
              <p:cNvSpPr/>
              <p:nvPr/>
            </p:nvSpPr>
            <p:spPr>
              <a:xfrm>
                <a:off x="6980095" y="1452002"/>
                <a:ext cx="1928926" cy="2110450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11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given graph</a:t>
                </a:r>
                <a:endParaRPr lang="en-US" altLang="zh-TW" sz="1100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11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</m:acc>
                  </m:oMath>
                </a14:m>
                <a:r>
                  <a:rPr lang="en-US" altLang="zh-TW" sz="1100" dirty="0">
                    <a:latin typeface="+mj-lt"/>
                  </a:rPr>
                  <a:t>: normalized graph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diagonal degree matrix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</m:acc>
                  </m:oMath>
                </a14:m>
                <a:endParaRPr lang="en-US" altLang="zh-TW" sz="11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features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embedding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activation function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height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width</a:t>
                </a: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CDDE6A4-4537-F54C-8449-6EC24AAD6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095" y="1452002"/>
                <a:ext cx="1928926" cy="2110450"/>
              </a:xfrm>
              <a:prstGeom prst="rect">
                <a:avLst/>
              </a:prstGeom>
              <a:blipFill>
                <a:blip r:embed="rId4"/>
                <a:stretch>
                  <a:fillRect r="-3459" b="-862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4BE30009-7B93-F244-A625-E5B1ADAE45AE}"/>
              </a:ext>
            </a:extLst>
          </p:cNvPr>
          <p:cNvSpPr/>
          <p:nvPr/>
        </p:nvSpPr>
        <p:spPr>
          <a:xfrm>
            <a:off x="457200" y="6634959"/>
            <a:ext cx="81676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+mj-lt"/>
              </a:rPr>
              <a:t>[19] T. </a:t>
            </a:r>
            <a:r>
              <a:rPr lang="en-US" altLang="zh-TW" sz="800" dirty="0" err="1">
                <a:latin typeface="+mj-lt"/>
              </a:rPr>
              <a:t>Kipf</a:t>
            </a:r>
            <a:r>
              <a:rPr lang="en-US" altLang="zh-TW" sz="800" dirty="0">
                <a:latin typeface="+mj-lt"/>
              </a:rPr>
              <a:t>, and M. Welling, “Semi-Supervised Classification with Graph Convolutional Networks,” in </a:t>
            </a:r>
            <a:r>
              <a:rPr lang="en-US" altLang="zh-TW" sz="800" i="1" dirty="0">
                <a:latin typeface="+mj-lt"/>
              </a:rPr>
              <a:t>International Conference on Learning Representations (ICLR), </a:t>
            </a:r>
            <a:r>
              <a:rPr lang="en-US" altLang="zh-TW" sz="800" dirty="0">
                <a:latin typeface="+mj-lt"/>
              </a:rPr>
              <a:t>2017</a:t>
            </a:r>
            <a:r>
              <a:rPr lang="en-US" altLang="zh-TW" sz="800" i="1" dirty="0">
                <a:latin typeface="+mj-lt"/>
              </a:rPr>
              <a:t>.</a:t>
            </a:r>
            <a:endParaRPr lang="zh-TW" altLang="en-US" sz="800" i="1" dirty="0">
              <a:latin typeface="+mj-lt"/>
            </a:endParaRPr>
          </a:p>
        </p:txBody>
      </p:sp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C71985A9-04FD-4DD5-9657-2090B1B6E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798663"/>
              </p:ext>
            </p:extLst>
          </p:nvPr>
        </p:nvGraphicFramePr>
        <p:xfrm>
          <a:off x="673102" y="4384161"/>
          <a:ext cx="1584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429238335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67597068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22004317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80643181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7630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418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2413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581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D31B355-AF20-422D-AA91-B2B916C792F3}"/>
                  </a:ext>
                </a:extLst>
              </p:cNvPr>
              <p:cNvSpPr/>
              <p:nvPr/>
            </p:nvSpPr>
            <p:spPr>
              <a:xfrm>
                <a:off x="223217" y="5961978"/>
                <a:ext cx="2483768" cy="539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i="1" dirty="0">
                    <a:latin typeface="+mj-lt"/>
                  </a:rPr>
                  <a:t>e.g.</a:t>
                </a:r>
                <a:r>
                  <a:rPr lang="en-US" altLang="zh-TW" sz="1400" dirty="0">
                    <a:latin typeface="+mj-lt"/>
                  </a:rPr>
                  <a:t>, </a:t>
                </a:r>
                <a:r>
                  <a:rPr lang="en-US" altLang="zh-TW" sz="1400" i="1" dirty="0">
                    <a:latin typeface="+mj-lt"/>
                  </a:rPr>
                  <a:t>Context-to-Face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D31B355-AF20-422D-AA91-B2B916C7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17" y="5961978"/>
                <a:ext cx="2483768" cy="539187"/>
              </a:xfrm>
              <a:prstGeom prst="rect">
                <a:avLst/>
              </a:prstGeom>
              <a:blipFill>
                <a:blip r:embed="rId5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81B69957-6C2D-4C23-BD60-3ABDC9C8C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462108"/>
              </p:ext>
            </p:extLst>
          </p:nvPr>
        </p:nvGraphicFramePr>
        <p:xfrm>
          <a:off x="3701635" y="4384161"/>
          <a:ext cx="198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45829976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5362716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21802704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755070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24865335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6526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8144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9363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753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C0B17717-34D4-425D-B8E4-3986409D87BA}"/>
                  </a:ext>
                </a:extLst>
              </p:cNvPr>
              <p:cNvSpPr txBox="1"/>
              <p:nvPr/>
            </p:nvSpPr>
            <p:spPr>
              <a:xfrm>
                <a:off x="0" y="3050704"/>
                <a:ext cx="2957540" cy="1067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TW" sz="1400" dirty="0">
                    <a:solidFill>
                      <a:srgbClr val="FF0000"/>
                    </a:solidFill>
                    <a:latin typeface="+mj-lt"/>
                  </a:rPr>
                  <a:t>Correlation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altLang="zh-TW" sz="1400" dirty="0">
                    <a:solidFill>
                      <a:srgbClr val="FF0000"/>
                    </a:solidFill>
                    <a:latin typeface="+mj-lt"/>
                  </a:rPr>
                  <a:t>: Sparse graph (</a:t>
                </a:r>
                <a:r>
                  <a:rPr lang="en-US" altLang="zh-TW" sz="1400" i="1" dirty="0">
                    <a:solidFill>
                      <a:srgbClr val="FF0000"/>
                    </a:solidFill>
                    <a:latin typeface="+mj-lt"/>
                  </a:rPr>
                  <a:t>Face-to-Context</a:t>
                </a:r>
                <a:r>
                  <a:rPr lang="en-US" altLang="zh-TW" sz="1400" dirty="0">
                    <a:solidFill>
                      <a:srgbClr val="FF0000"/>
                    </a:solidFill>
                    <a:latin typeface="+mj-lt"/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TW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400" dirty="0">
                    <a:solidFill>
                      <a:srgbClr val="FF0000"/>
                    </a:solidFill>
                    <a:latin typeface="+mj-lt"/>
                  </a:rPr>
                  <a:t>: Sparse graph (</a:t>
                </a:r>
                <a:r>
                  <a:rPr lang="en-US" altLang="zh-TW" sz="1400" i="1" dirty="0">
                    <a:solidFill>
                      <a:srgbClr val="FF0000"/>
                    </a:solidFill>
                    <a:latin typeface="+mj-lt"/>
                  </a:rPr>
                  <a:t>Context-to-Face</a:t>
                </a:r>
                <a:r>
                  <a:rPr lang="en-US" altLang="zh-TW" sz="1400" dirty="0">
                    <a:solidFill>
                      <a:srgbClr val="FF0000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C0B17717-34D4-425D-B8E4-3986409D8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50704"/>
                <a:ext cx="2957540" cy="1067408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5F62554-4CC4-464D-846C-4970FCA02C8E}"/>
                  </a:ext>
                </a:extLst>
              </p:cNvPr>
              <p:cNvSpPr/>
              <p:nvPr/>
            </p:nvSpPr>
            <p:spPr>
              <a:xfrm>
                <a:off x="1251901" y="4127637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5F62554-4CC4-464D-846C-4970FCA02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901" y="4127637"/>
                <a:ext cx="42639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FAB63B6-0D7B-4454-8154-E69C864663BB}"/>
                  </a:ext>
                </a:extLst>
              </p:cNvPr>
              <p:cNvSpPr/>
              <p:nvPr/>
            </p:nvSpPr>
            <p:spPr>
              <a:xfrm rot="16200000">
                <a:off x="321403" y="5032170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FAB63B6-0D7B-4454-8154-E69C86466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21403" y="5032170"/>
                <a:ext cx="426399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>
            <a:extLst>
              <a:ext uri="{FF2B5EF4-FFF2-40B4-BE49-F238E27FC236}">
                <a16:creationId xmlns:a16="http://schemas.microsoft.com/office/drawing/2014/main" id="{F0F8CB70-7F2D-4AAA-B6C9-C6545604C3D3}"/>
              </a:ext>
            </a:extLst>
          </p:cNvPr>
          <p:cNvGrpSpPr/>
          <p:nvPr/>
        </p:nvGrpSpPr>
        <p:grpSpPr>
          <a:xfrm>
            <a:off x="2700219" y="4990226"/>
            <a:ext cx="360000" cy="360000"/>
            <a:chOff x="2987824" y="5183376"/>
            <a:chExt cx="360000" cy="360000"/>
          </a:xfrm>
        </p:grpSpPr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1F00966B-95B2-416F-8587-A56D3F6C34EA}"/>
                </a:ext>
              </a:extLst>
            </p:cNvPr>
            <p:cNvSpPr/>
            <p:nvPr/>
          </p:nvSpPr>
          <p:spPr>
            <a:xfrm>
              <a:off x="2987824" y="5183376"/>
              <a:ext cx="360000" cy="36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89CE285B-20E0-42A4-B9BF-79C8BD253C15}"/>
                </a:ext>
              </a:extLst>
            </p:cNvPr>
            <p:cNvCxnSpPr>
              <a:stCxn id="62" idx="1"/>
              <a:endCxn id="62" idx="5"/>
            </p:cNvCxnSpPr>
            <p:nvPr/>
          </p:nvCxnSpPr>
          <p:spPr>
            <a:xfrm>
              <a:off x="3040545" y="5236097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ACFD3971-0B22-4CFF-B9B9-83D610D1A742}"/>
                </a:ext>
              </a:extLst>
            </p:cNvPr>
            <p:cNvCxnSpPr>
              <a:cxnSpLocks/>
              <a:stCxn id="62" idx="3"/>
              <a:endCxn id="62" idx="7"/>
            </p:cNvCxnSpPr>
            <p:nvPr/>
          </p:nvCxnSpPr>
          <p:spPr>
            <a:xfrm flipV="1">
              <a:off x="3040545" y="5236097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A3AB6EC4-885F-4F8A-AE84-85A74F675607}"/>
              </a:ext>
            </a:extLst>
          </p:cNvPr>
          <p:cNvSpPr/>
          <p:nvPr/>
        </p:nvSpPr>
        <p:spPr>
          <a:xfrm>
            <a:off x="3499220" y="5960130"/>
            <a:ext cx="23884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Modality feature</a:t>
            </a:r>
          </a:p>
          <a:p>
            <a:pPr algn="ctr"/>
            <a:r>
              <a:rPr lang="en-US" altLang="zh-TW" sz="1400" i="1" dirty="0">
                <a:latin typeface="+mj-lt"/>
              </a:rPr>
              <a:t>e.g.</a:t>
            </a:r>
            <a:r>
              <a:rPr lang="en-US" altLang="zh-TW" sz="1400" dirty="0">
                <a:latin typeface="+mj-lt"/>
              </a:rPr>
              <a:t>, Face feature map</a:t>
            </a:r>
            <a:endParaRPr lang="zh-TW" altLang="en-US" sz="1400" dirty="0">
              <a:latin typeface="+mj-lt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14199B8-1B46-4528-ACD2-D2E494097CAF}"/>
              </a:ext>
            </a:extLst>
          </p:cNvPr>
          <p:cNvGrpSpPr/>
          <p:nvPr/>
        </p:nvGrpSpPr>
        <p:grpSpPr>
          <a:xfrm>
            <a:off x="6049457" y="4999166"/>
            <a:ext cx="360000" cy="360000"/>
            <a:chOff x="6096921" y="5183376"/>
            <a:chExt cx="360000" cy="360000"/>
          </a:xfrm>
        </p:grpSpPr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199C0179-ED84-4D39-B798-632C57F3B0FD}"/>
                </a:ext>
              </a:extLst>
            </p:cNvPr>
            <p:cNvSpPr/>
            <p:nvPr/>
          </p:nvSpPr>
          <p:spPr>
            <a:xfrm>
              <a:off x="6096921" y="5183376"/>
              <a:ext cx="360000" cy="36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FCF406CD-79A0-4FF9-A844-8322839508FA}"/>
                </a:ext>
              </a:extLst>
            </p:cNvPr>
            <p:cNvCxnSpPr>
              <a:stCxn id="66" idx="1"/>
              <a:endCxn id="66" idx="5"/>
            </p:cNvCxnSpPr>
            <p:nvPr/>
          </p:nvCxnSpPr>
          <p:spPr>
            <a:xfrm>
              <a:off x="6149642" y="5236097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2B7D5A0D-AB2A-45D5-B1A5-541641E4646E}"/>
                </a:ext>
              </a:extLst>
            </p:cNvPr>
            <p:cNvCxnSpPr>
              <a:cxnSpLocks/>
              <a:stCxn id="66" idx="3"/>
              <a:endCxn id="66" idx="7"/>
            </p:cNvCxnSpPr>
            <p:nvPr/>
          </p:nvCxnSpPr>
          <p:spPr>
            <a:xfrm flipV="1">
              <a:off x="6149642" y="5236097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28EB92C-58F7-4262-B2DF-4A4E2D6CCDCF}"/>
              </a:ext>
            </a:extLst>
          </p:cNvPr>
          <p:cNvSpPr/>
          <p:nvPr/>
        </p:nvSpPr>
        <p:spPr>
          <a:xfrm>
            <a:off x="7026575" y="4378669"/>
            <a:ext cx="855235" cy="1584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2E00229-07FE-4BD5-A565-3FF84D977680}"/>
              </a:ext>
            </a:extLst>
          </p:cNvPr>
          <p:cNvSpPr/>
          <p:nvPr/>
        </p:nvSpPr>
        <p:spPr>
          <a:xfrm>
            <a:off x="6444208" y="5968161"/>
            <a:ext cx="198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Embedding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EE91D6-F399-9D4C-B1EB-5316B889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4125" y="6525344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29</a:t>
            </a:fld>
            <a:endParaRPr lang="en-US" altLang="ja-JP" dirty="0">
              <a:latin typeface="+mj-lt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4A7E82BA-77D9-9E43-9EE3-AD1761FB94D9}"/>
              </a:ext>
            </a:extLst>
          </p:cNvPr>
          <p:cNvGrpSpPr/>
          <p:nvPr/>
        </p:nvGrpSpPr>
        <p:grpSpPr>
          <a:xfrm>
            <a:off x="6268207" y="6352545"/>
            <a:ext cx="1915420" cy="261610"/>
            <a:chOff x="7847578" y="6059608"/>
            <a:chExt cx="1915420" cy="261610"/>
          </a:xfrm>
        </p:grpSpPr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A6D4ADDD-5C40-7A4C-A896-A89D2F26FC2D}"/>
                </a:ext>
              </a:extLst>
            </p:cNvPr>
            <p:cNvCxnSpPr>
              <a:cxnSpLocks noChangeAspect="1"/>
              <a:stCxn id="27" idx="1"/>
              <a:endCxn id="27" idx="5"/>
            </p:cNvCxnSpPr>
            <p:nvPr/>
          </p:nvCxnSpPr>
          <p:spPr>
            <a:xfrm>
              <a:off x="7879210" y="6114045"/>
              <a:ext cx="152736" cy="1527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479CCB51-8270-654A-93DC-AD5EF4958CF1}"/>
                </a:ext>
              </a:extLst>
            </p:cNvPr>
            <p:cNvCxnSpPr>
              <a:cxnSpLocks noChangeAspect="1"/>
              <a:stCxn id="27" idx="3"/>
              <a:endCxn id="27" idx="7"/>
            </p:cNvCxnSpPr>
            <p:nvPr/>
          </p:nvCxnSpPr>
          <p:spPr>
            <a:xfrm flipV="1">
              <a:off x="7879210" y="6114045"/>
              <a:ext cx="152736" cy="1527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CF45BDE-6321-E345-84DB-1D30174E5224}"/>
                </a:ext>
              </a:extLst>
            </p:cNvPr>
            <p:cNvSpPr txBox="1"/>
            <p:nvPr/>
          </p:nvSpPr>
          <p:spPr>
            <a:xfrm>
              <a:off x="8030398" y="6059608"/>
              <a:ext cx="1732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050" dirty="0">
                  <a:latin typeface="+mj-lt"/>
                </a:rPr>
                <a:t>m</a:t>
              </a:r>
              <a:r>
                <a:rPr lang="en-US" altLang="zh-TW" sz="1050" dirty="0">
                  <a:latin typeface="+mj-lt"/>
                </a:rPr>
                <a:t>atrix multiplication</a:t>
              </a:r>
              <a:endParaRPr kumimoji="1" lang="zh-TW" altLang="en-US" sz="1050" dirty="0">
                <a:latin typeface="+mj-lt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389BE782-CD20-B444-B538-5034EB3C347A}"/>
                </a:ext>
              </a:extLst>
            </p:cNvPr>
            <p:cNvGrpSpPr/>
            <p:nvPr/>
          </p:nvGrpSpPr>
          <p:grpSpPr>
            <a:xfrm>
              <a:off x="7847578" y="6082413"/>
              <a:ext cx="216000" cy="216000"/>
              <a:chOff x="7847578" y="6082413"/>
              <a:chExt cx="216000" cy="216000"/>
            </a:xfrm>
          </p:grpSpPr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6A104AC0-3577-9C4E-8F38-3B99D64E3D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47578" y="6082413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58B6D135-80BE-F84D-A8B0-172F7FEAF770}"/>
                  </a:ext>
                </a:extLst>
              </p:cNvPr>
              <p:cNvCxnSpPr>
                <a:stCxn id="27" idx="1"/>
                <a:endCxn id="27" idx="5"/>
              </p:cNvCxnSpPr>
              <p:nvPr/>
            </p:nvCxnSpPr>
            <p:spPr>
              <a:xfrm>
                <a:off x="7879210" y="6114045"/>
                <a:ext cx="152736" cy="1527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7C8F2CD2-B45D-E949-87DC-9E0255F55E33}"/>
                  </a:ext>
                </a:extLst>
              </p:cNvPr>
              <p:cNvCxnSpPr>
                <a:cxnSpLocks/>
                <a:stCxn id="27" idx="7"/>
                <a:endCxn id="27" idx="3"/>
              </p:cNvCxnSpPr>
              <p:nvPr/>
            </p:nvCxnSpPr>
            <p:spPr>
              <a:xfrm flipH="1">
                <a:off x="7879210" y="6114045"/>
                <a:ext cx="152736" cy="1527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6E2BAF1-C267-46E0-81E9-AC1B1BE7A743}"/>
                  </a:ext>
                </a:extLst>
              </p:cNvPr>
              <p:cNvSpPr/>
              <p:nvPr/>
            </p:nvSpPr>
            <p:spPr>
              <a:xfrm>
                <a:off x="3350455" y="5048881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6E2BAF1-C267-46E0-81E9-AC1B1BE7A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55" y="5048881"/>
                <a:ext cx="42639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3CED4AE-5D28-4DBF-BA3C-159AEC968B2F}"/>
                  </a:ext>
                </a:extLst>
              </p:cNvPr>
              <p:cNvSpPr/>
              <p:nvPr/>
            </p:nvSpPr>
            <p:spPr>
              <a:xfrm>
                <a:off x="4530849" y="4130105"/>
                <a:ext cx="31777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3CED4AE-5D28-4DBF-BA3C-159AEC968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849" y="4130105"/>
                <a:ext cx="317779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E4C44D6-7D59-4DF3-8E8C-DE2ED65587D4}"/>
                  </a:ext>
                </a:extLst>
              </p:cNvPr>
              <p:cNvSpPr/>
              <p:nvPr/>
            </p:nvSpPr>
            <p:spPr>
              <a:xfrm>
                <a:off x="6699693" y="5048881"/>
                <a:ext cx="31777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E4C44D6-7D59-4DF3-8E8C-DE2ED6558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693" y="5048881"/>
                <a:ext cx="317779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40C5FBA-D522-4E65-9F58-50E71B4D106F}"/>
                  </a:ext>
                </a:extLst>
              </p:cNvPr>
              <p:cNvSpPr/>
              <p:nvPr/>
            </p:nvSpPr>
            <p:spPr>
              <a:xfrm>
                <a:off x="7295302" y="3931453"/>
                <a:ext cx="317779" cy="441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40C5FBA-D522-4E65-9F58-50E71B4D1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302" y="3931453"/>
                <a:ext cx="317779" cy="441724"/>
              </a:xfrm>
              <a:prstGeom prst="rect">
                <a:avLst/>
              </a:prstGeom>
              <a:blipFill>
                <a:blip r:embed="rId11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>
            <a:extLst>
              <a:ext uri="{FF2B5EF4-FFF2-40B4-BE49-F238E27FC236}">
                <a16:creationId xmlns:a16="http://schemas.microsoft.com/office/drawing/2014/main" id="{32212053-3B1F-4AF8-AABE-7D993E6B8A3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59" y="-25613"/>
            <a:ext cx="2611313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4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&amp; Challenges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387020-0CDB-A44C-A927-ED93BC96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26968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內容版面配置區 2">
            <a:extLst>
              <a:ext uri="{FF2B5EF4-FFF2-40B4-BE49-F238E27FC236}">
                <a16:creationId xmlns:a16="http://schemas.microsoft.com/office/drawing/2014/main" id="{7C366090-372B-E449-98C0-B2FF3C3A1DE1}"/>
              </a:ext>
            </a:extLst>
          </p:cNvPr>
          <p:cNvSpPr txBox="1">
            <a:spLocks/>
          </p:cNvSpPr>
          <p:nvPr/>
        </p:nvSpPr>
        <p:spPr bwMode="auto">
          <a:xfrm>
            <a:off x="395288" y="1607806"/>
            <a:ext cx="8229600" cy="491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p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80000"/>
              <a:buFont typeface="Wingdings" panose="05000000000000000000" pitchFamily="2" charset="2"/>
              <a:buChar char="Ø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Times" pitchFamily="2" charset="0"/>
                <a:cs typeface="Times New Roman" panose="02020603050405020304" pitchFamily="18" charset="0"/>
              </a:rPr>
              <a:t>Integrate visual features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bg2"/>
                </a:solidFill>
                <a:latin typeface="Times" pitchFamily="2" charset="0"/>
                <a:cs typeface="Times New Roman" panose="02020603050405020304" pitchFamily="18" charset="0"/>
              </a:rPr>
              <a:t>Graph Convolutional Networks (GCN) [19]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" pitchFamily="2" charset="0"/>
              </a:rPr>
              <a:t>Bidirectional </a:t>
            </a: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Fusion 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Integrate visual features (3 / 3)</a:t>
            </a:r>
            <a:endParaRPr lang="zh-TW" altLang="en-US" sz="4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E30009-7B93-F244-A625-E5B1ADAE45AE}"/>
              </a:ext>
            </a:extLst>
          </p:cNvPr>
          <p:cNvSpPr/>
          <p:nvPr/>
        </p:nvSpPr>
        <p:spPr>
          <a:xfrm>
            <a:off x="1876920" y="6634959"/>
            <a:ext cx="81676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Times" pitchFamily="2" charset="0"/>
              </a:rPr>
              <a:t>[19] T. </a:t>
            </a:r>
            <a:r>
              <a:rPr lang="en-US" altLang="zh-TW" sz="800" dirty="0" err="1">
                <a:latin typeface="Times" pitchFamily="2" charset="0"/>
              </a:rPr>
              <a:t>Kipf</a:t>
            </a:r>
            <a:r>
              <a:rPr lang="en-US" altLang="zh-TW" sz="800" dirty="0">
                <a:latin typeface="Times" pitchFamily="2" charset="0"/>
              </a:rPr>
              <a:t>, and M. Welling, “Semi-Supervised Classification with Graph Convolutional Networks,” in </a:t>
            </a:r>
            <a:r>
              <a:rPr lang="en-US" altLang="zh-TW" sz="800" i="1" dirty="0">
                <a:latin typeface="Times" pitchFamily="2" charset="0"/>
              </a:rPr>
              <a:t>International Conference on Learning Representations (ICLR), </a:t>
            </a:r>
            <a:r>
              <a:rPr lang="en-US" altLang="zh-TW" sz="800" dirty="0">
                <a:latin typeface="Times" pitchFamily="2" charset="0"/>
              </a:rPr>
              <a:t>2017</a:t>
            </a:r>
            <a:r>
              <a:rPr lang="en-US" altLang="zh-TW" sz="800" i="1" dirty="0">
                <a:latin typeface="Times" pitchFamily="2" charset="0"/>
              </a:rPr>
              <a:t>.</a:t>
            </a:r>
            <a:endParaRPr lang="zh-TW" altLang="en-US" sz="800" i="1" dirty="0">
              <a:latin typeface="Times" pitchFamily="2" charset="0"/>
            </a:endParaRPr>
          </a:p>
        </p:txBody>
      </p:sp>
      <p:cxnSp>
        <p:nvCxnSpPr>
          <p:cNvPr id="100" name="直線箭頭接點 9">
            <a:extLst>
              <a:ext uri="{FF2B5EF4-FFF2-40B4-BE49-F238E27FC236}">
                <a16:creationId xmlns:a16="http://schemas.microsoft.com/office/drawing/2014/main" id="{C8354220-06AB-4D04-A47B-60ACC60D71C1}"/>
              </a:ext>
            </a:extLst>
          </p:cNvPr>
          <p:cNvCxnSpPr>
            <a:cxnSpLocks/>
            <a:stCxn id="269" idx="3"/>
          </p:cNvCxnSpPr>
          <p:nvPr/>
        </p:nvCxnSpPr>
        <p:spPr>
          <a:xfrm>
            <a:off x="1242210" y="4277052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箭頭接點 88">
            <a:extLst>
              <a:ext uri="{FF2B5EF4-FFF2-40B4-BE49-F238E27FC236}">
                <a16:creationId xmlns:a16="http://schemas.microsoft.com/office/drawing/2014/main" id="{C55AAAEC-CABF-4A23-9D2F-EC8F0F2F4163}"/>
              </a:ext>
            </a:extLst>
          </p:cNvPr>
          <p:cNvCxnSpPr>
            <a:cxnSpLocks/>
            <a:endCxn id="122" idx="2"/>
          </p:cNvCxnSpPr>
          <p:nvPr/>
        </p:nvCxnSpPr>
        <p:spPr>
          <a:xfrm>
            <a:off x="2650628" y="4277052"/>
            <a:ext cx="678139" cy="4826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247">
            <a:extLst>
              <a:ext uri="{FF2B5EF4-FFF2-40B4-BE49-F238E27FC236}">
                <a16:creationId xmlns:a16="http://schemas.microsoft.com/office/drawing/2014/main" id="{1B80376D-6D22-4A82-A685-31BB8BEB37D7}"/>
              </a:ext>
            </a:extLst>
          </p:cNvPr>
          <p:cNvCxnSpPr>
            <a:cxnSpLocks/>
            <a:stCxn id="115" idx="3"/>
            <a:endCxn id="122" idx="2"/>
          </p:cNvCxnSpPr>
          <p:nvPr/>
        </p:nvCxnSpPr>
        <p:spPr>
          <a:xfrm flipV="1">
            <a:off x="2677359" y="4759669"/>
            <a:ext cx="651408" cy="6633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橢圓 121">
            <a:extLst>
              <a:ext uri="{FF2B5EF4-FFF2-40B4-BE49-F238E27FC236}">
                <a16:creationId xmlns:a16="http://schemas.microsoft.com/office/drawing/2014/main" id="{42AC9451-7C56-4BD3-B812-95D953148FBE}"/>
              </a:ext>
            </a:extLst>
          </p:cNvPr>
          <p:cNvSpPr/>
          <p:nvPr/>
        </p:nvSpPr>
        <p:spPr>
          <a:xfrm>
            <a:off x="3328767" y="4579669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3" name="直線箭頭接點 256">
            <a:extLst>
              <a:ext uri="{FF2B5EF4-FFF2-40B4-BE49-F238E27FC236}">
                <a16:creationId xmlns:a16="http://schemas.microsoft.com/office/drawing/2014/main" id="{407F5E3D-29EE-4A48-8B0C-9402C133B83D}"/>
              </a:ext>
            </a:extLst>
          </p:cNvPr>
          <p:cNvCxnSpPr>
            <a:cxnSpLocks/>
            <a:stCxn id="122" idx="6"/>
            <a:endCxn id="137" idx="1"/>
          </p:cNvCxnSpPr>
          <p:nvPr/>
        </p:nvCxnSpPr>
        <p:spPr>
          <a:xfrm>
            <a:off x="3688807" y="4759669"/>
            <a:ext cx="2408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01026980-687F-4359-895F-A9AF786A775B}"/>
              </a:ext>
            </a:extLst>
          </p:cNvPr>
          <p:cNvGrpSpPr/>
          <p:nvPr/>
        </p:nvGrpSpPr>
        <p:grpSpPr>
          <a:xfrm>
            <a:off x="2445941" y="2799001"/>
            <a:ext cx="3716970" cy="901613"/>
            <a:chOff x="5906248" y="5945008"/>
            <a:chExt cx="3579268" cy="901613"/>
          </a:xfrm>
        </p:grpSpPr>
        <p:sp>
          <p:nvSpPr>
            <p:cNvPr id="127" name="或 267">
              <a:extLst>
                <a:ext uri="{FF2B5EF4-FFF2-40B4-BE49-F238E27FC236}">
                  <a16:creationId xmlns:a16="http://schemas.microsoft.com/office/drawing/2014/main" id="{4F43CCAF-C36A-4878-8F5C-166CB1B93DA4}"/>
                </a:ext>
              </a:extLst>
            </p:cNvPr>
            <p:cNvSpPr/>
            <p:nvPr/>
          </p:nvSpPr>
          <p:spPr>
            <a:xfrm>
              <a:off x="6000183" y="5975409"/>
              <a:ext cx="180000" cy="180000"/>
            </a:xfrm>
            <a:prstGeom prst="flowChartOr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200">
                <a:latin typeface="+mj-lt"/>
              </a:endParaRPr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6BC52C88-480D-4383-A149-449145428330}"/>
                </a:ext>
              </a:extLst>
            </p:cNvPr>
            <p:cNvSpPr txBox="1"/>
            <p:nvPr/>
          </p:nvSpPr>
          <p:spPr>
            <a:xfrm>
              <a:off x="6275912" y="59450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Element-wise addition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2BEB7FB2-8A3B-4B6F-98AB-25D21D010F88}"/>
                </a:ext>
              </a:extLst>
            </p:cNvPr>
            <p:cNvSpPr txBox="1"/>
            <p:nvPr/>
          </p:nvSpPr>
          <p:spPr>
            <a:xfrm>
              <a:off x="6266700" y="61828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520E642F-9B70-4FC9-99E0-37703A1DCBBC}"/>
                </a:ext>
              </a:extLst>
            </p:cNvPr>
            <p:cNvSpPr/>
            <p:nvPr/>
          </p:nvSpPr>
          <p:spPr>
            <a:xfrm>
              <a:off x="6000183" y="6215918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97EDCB54-194E-4DB9-B297-DD9D09248DB1}"/>
                </a:ext>
              </a:extLst>
            </p:cNvPr>
            <p:cNvSpPr/>
            <p:nvPr/>
          </p:nvSpPr>
          <p:spPr>
            <a:xfrm>
              <a:off x="5906248" y="6592705"/>
              <a:ext cx="2702984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050" dirty="0">
                  <a:latin typeface="+mj-lt"/>
                </a:rPr>
                <a:t>Graph Conv Layer: Graph Convolutional layer</a:t>
              </a:r>
              <a:endParaRPr lang="zh-TW" altLang="en-US" sz="1050" dirty="0">
                <a:latin typeface="+mj-lt"/>
              </a:endParaRPr>
            </a:p>
          </p:txBody>
        </p:sp>
        <p:cxnSp>
          <p:nvCxnSpPr>
            <p:cNvPr id="132" name="直線箭頭接點 32">
              <a:extLst>
                <a:ext uri="{FF2B5EF4-FFF2-40B4-BE49-F238E27FC236}">
                  <a16:creationId xmlns:a16="http://schemas.microsoft.com/office/drawing/2014/main" id="{6292B86C-C71D-46B2-ABF6-5EDE1ECD3DEA}"/>
                </a:ext>
              </a:extLst>
            </p:cNvPr>
            <p:cNvCxnSpPr>
              <a:cxnSpLocks/>
            </p:cNvCxnSpPr>
            <p:nvPr/>
          </p:nvCxnSpPr>
          <p:spPr>
            <a:xfrm>
              <a:off x="6018741" y="651385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字方塊 132">
                  <a:extLst>
                    <a:ext uri="{FF2B5EF4-FFF2-40B4-BE49-F238E27FC236}">
                      <a16:creationId xmlns:a16="http://schemas.microsoft.com/office/drawing/2014/main" id="{DC195276-648B-4124-856B-6B24B84A7134}"/>
                    </a:ext>
                  </a:extLst>
                </p:cNvPr>
                <p:cNvSpPr txBox="1"/>
                <p:nvPr/>
              </p:nvSpPr>
              <p:spPr>
                <a:xfrm>
                  <a:off x="6266699" y="6387535"/>
                  <a:ext cx="321881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00" dirty="0">
                      <a:latin typeface="+mj-lt"/>
                    </a:rPr>
                    <a:t>Average Pooling (AP) for </a:t>
                  </a:r>
                  <a14:m>
                    <m:oMath xmlns:m="http://schemas.openxmlformats.org/officeDocument/2006/math">
                      <m:r>
                        <a:rPr lang="en-US" altLang="zh-TW" sz="1000" i="1" dirty="0" err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a14:m>
                  <a:endParaRPr lang="en-US" altLang="zh-TW" sz="1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3" name="文字方塊 132">
                  <a:extLst>
                    <a:ext uri="{FF2B5EF4-FFF2-40B4-BE49-F238E27FC236}">
                      <a16:creationId xmlns:a16="http://schemas.microsoft.com/office/drawing/2014/main" id="{DC195276-648B-4124-856B-6B24B84A7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699" y="6387535"/>
                  <a:ext cx="3218817" cy="246221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BBD89842-1056-437A-9398-4269E5EA94F7}"/>
              </a:ext>
            </a:extLst>
          </p:cNvPr>
          <p:cNvSpPr txBox="1"/>
          <p:nvPr/>
        </p:nvSpPr>
        <p:spPr>
          <a:xfrm>
            <a:off x="3473598" y="5510792"/>
            <a:ext cx="108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Final</a:t>
            </a:r>
            <a:r>
              <a:rPr kumimoji="1" lang="en-US" altLang="zh-TW" sz="1200" dirty="0">
                <a:latin typeface="+mj-lt"/>
              </a:rPr>
              <a:t> </a:t>
            </a:r>
          </a:p>
          <a:p>
            <a:pPr algn="ctr"/>
            <a:r>
              <a:rPr kumimoji="1" lang="en-US" altLang="zh-TW" sz="1200" dirty="0">
                <a:latin typeface="+mj-lt"/>
              </a:rPr>
              <a:t>representation</a:t>
            </a:r>
            <a:endParaRPr kumimoji="1" lang="zh-TW" altLang="en-US" sz="1200" dirty="0">
              <a:latin typeface="+mj-lt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E90BC3A8-7953-45E1-AD4E-2010BB70B8EE}"/>
              </a:ext>
            </a:extLst>
          </p:cNvPr>
          <p:cNvSpPr/>
          <p:nvPr/>
        </p:nvSpPr>
        <p:spPr>
          <a:xfrm>
            <a:off x="3929648" y="4006077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BD9B232-B5EE-4AD4-93C0-4E9338D3F62C}"/>
                  </a:ext>
                </a:extLst>
              </p:cNvPr>
              <p:cNvSpPr/>
              <p:nvPr/>
            </p:nvSpPr>
            <p:spPr>
              <a:xfrm>
                <a:off x="139292" y="4573054"/>
                <a:ext cx="1570438" cy="277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BD9B232-B5EE-4AD4-93C0-4E9338D3F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92" y="4573054"/>
                <a:ext cx="1570438" cy="277640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E858417-A59B-41A9-B0DB-579FA6FBEE5C}"/>
                  </a:ext>
                </a:extLst>
              </p:cNvPr>
              <p:cNvSpPr/>
              <p:nvPr/>
            </p:nvSpPr>
            <p:spPr>
              <a:xfrm>
                <a:off x="201802" y="5553805"/>
                <a:ext cx="144541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E858417-A59B-41A9-B0DB-579FA6FBE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02" y="5553805"/>
                <a:ext cx="14454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7" name="群組 246">
            <a:extLst>
              <a:ext uri="{FF2B5EF4-FFF2-40B4-BE49-F238E27FC236}">
                <a16:creationId xmlns:a16="http://schemas.microsoft.com/office/drawing/2014/main" id="{57EDF908-B21D-473A-9BCF-E436C54FBDA5}"/>
              </a:ext>
            </a:extLst>
          </p:cNvPr>
          <p:cNvGrpSpPr/>
          <p:nvPr/>
        </p:nvGrpSpPr>
        <p:grpSpPr>
          <a:xfrm>
            <a:off x="4992179" y="4033821"/>
            <a:ext cx="3716881" cy="1861176"/>
            <a:chOff x="63031" y="3717032"/>
            <a:chExt cx="3716881" cy="1861176"/>
          </a:xfrm>
        </p:grpSpPr>
        <p:sp>
          <p:nvSpPr>
            <p:cNvPr id="213" name="文字方塊 212">
              <a:extLst>
                <a:ext uri="{FF2B5EF4-FFF2-40B4-BE49-F238E27FC236}">
                  <a16:creationId xmlns:a16="http://schemas.microsoft.com/office/drawing/2014/main" id="{F79B91A4-7532-4B17-80A9-76AE401C277C}"/>
                </a:ext>
              </a:extLst>
            </p:cNvPr>
            <p:cNvSpPr txBox="1"/>
            <p:nvPr/>
          </p:nvSpPr>
          <p:spPr>
            <a:xfrm>
              <a:off x="63031" y="3717032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Face </a:t>
              </a:r>
              <a:r>
                <a:rPr lang="en-US" altLang="zh-TW" sz="1200" dirty="0"/>
                <a:t>M</a:t>
              </a:r>
              <a:r>
                <a:rPr kumimoji="1" lang="en-US" altLang="zh-TW" sz="1200" dirty="0"/>
                <a:t>odality (Query)</a:t>
              </a:r>
            </a:p>
          </p:txBody>
        </p:sp>
        <p:grpSp>
          <p:nvGrpSpPr>
            <p:cNvPr id="245" name="群組 244">
              <a:extLst>
                <a:ext uri="{FF2B5EF4-FFF2-40B4-BE49-F238E27FC236}">
                  <a16:creationId xmlns:a16="http://schemas.microsoft.com/office/drawing/2014/main" id="{03D5FF21-65CC-4A84-B1A7-ACDC766B5F21}"/>
                </a:ext>
              </a:extLst>
            </p:cNvPr>
            <p:cNvGrpSpPr/>
            <p:nvPr/>
          </p:nvGrpSpPr>
          <p:grpSpPr>
            <a:xfrm>
              <a:off x="348388" y="4038102"/>
              <a:ext cx="1332104" cy="1277406"/>
              <a:chOff x="-451978" y="4280047"/>
              <a:chExt cx="1332104" cy="1277406"/>
            </a:xfrm>
          </p:grpSpPr>
          <p:sp>
            <p:nvSpPr>
              <p:cNvPr id="214" name="橢圓 213">
                <a:extLst>
                  <a:ext uri="{FF2B5EF4-FFF2-40B4-BE49-F238E27FC236}">
                    <a16:creationId xmlns:a16="http://schemas.microsoft.com/office/drawing/2014/main" id="{82EA34DF-C42D-455D-815E-97DCD0AFCDDE}"/>
                  </a:ext>
                </a:extLst>
              </p:cNvPr>
              <p:cNvSpPr/>
              <p:nvPr/>
            </p:nvSpPr>
            <p:spPr>
              <a:xfrm>
                <a:off x="-19930" y="446457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5" name="橢圓 214">
                <a:extLst>
                  <a:ext uri="{FF2B5EF4-FFF2-40B4-BE49-F238E27FC236}">
                    <a16:creationId xmlns:a16="http://schemas.microsoft.com/office/drawing/2014/main" id="{D4DFD878-F584-46A7-9D3C-B90954663B31}"/>
                  </a:ext>
                </a:extLst>
              </p:cNvPr>
              <p:cNvSpPr/>
              <p:nvPr/>
            </p:nvSpPr>
            <p:spPr>
              <a:xfrm>
                <a:off x="412118" y="432894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7" name="橢圓 216">
                <a:extLst>
                  <a:ext uri="{FF2B5EF4-FFF2-40B4-BE49-F238E27FC236}">
                    <a16:creationId xmlns:a16="http://schemas.microsoft.com/office/drawing/2014/main" id="{763C1B4B-D7BE-447E-8BF3-38202CBE063B}"/>
                  </a:ext>
                </a:extLst>
              </p:cNvPr>
              <p:cNvSpPr/>
              <p:nvPr/>
            </p:nvSpPr>
            <p:spPr>
              <a:xfrm>
                <a:off x="-451978" y="4280047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8" name="橢圓 217">
                <a:extLst>
                  <a:ext uri="{FF2B5EF4-FFF2-40B4-BE49-F238E27FC236}">
                    <a16:creationId xmlns:a16="http://schemas.microsoft.com/office/drawing/2014/main" id="{30356110-540F-4618-84AE-3D0ECA60E592}"/>
                  </a:ext>
                </a:extLst>
              </p:cNvPr>
              <p:cNvSpPr/>
              <p:nvPr/>
            </p:nvSpPr>
            <p:spPr>
              <a:xfrm>
                <a:off x="-362415" y="5305453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9" name="橢圓 218">
                <a:extLst>
                  <a:ext uri="{FF2B5EF4-FFF2-40B4-BE49-F238E27FC236}">
                    <a16:creationId xmlns:a16="http://schemas.microsoft.com/office/drawing/2014/main" id="{367F1BBC-8AAE-4D4F-A049-3FE88BE68449}"/>
                  </a:ext>
                </a:extLst>
              </p:cNvPr>
              <p:cNvSpPr/>
              <p:nvPr/>
            </p:nvSpPr>
            <p:spPr>
              <a:xfrm>
                <a:off x="484126" y="5219145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170E397C-DA81-4DBA-A297-9945CC95E0F9}"/>
                  </a:ext>
                </a:extLst>
              </p:cNvPr>
              <p:cNvSpPr/>
              <p:nvPr/>
            </p:nvSpPr>
            <p:spPr>
              <a:xfrm>
                <a:off x="52078" y="5039097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222" name="直線箭頭接點 53">
                <a:extLst>
                  <a:ext uri="{FF2B5EF4-FFF2-40B4-BE49-F238E27FC236}">
                    <a16:creationId xmlns:a16="http://schemas.microsoft.com/office/drawing/2014/main" id="{B29B3CA2-2652-4095-917A-0D5E1E40D399}"/>
                  </a:ext>
                </a:extLst>
              </p:cNvPr>
              <p:cNvCxnSpPr>
                <a:cxnSpLocks/>
                <a:stCxn id="217" idx="4"/>
                <a:endCxn id="221" idx="0"/>
              </p:cNvCxnSpPr>
              <p:nvPr/>
            </p:nvCxnSpPr>
            <p:spPr>
              <a:xfrm>
                <a:off x="-253978" y="4532047"/>
                <a:ext cx="504056" cy="507050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線箭頭接點 54">
                <a:extLst>
                  <a:ext uri="{FF2B5EF4-FFF2-40B4-BE49-F238E27FC236}">
                    <a16:creationId xmlns:a16="http://schemas.microsoft.com/office/drawing/2014/main" id="{A922F3C8-4E0D-4052-BBA7-9606C1254A09}"/>
                  </a:ext>
                </a:extLst>
              </p:cNvPr>
              <p:cNvCxnSpPr>
                <a:cxnSpLocks/>
                <a:stCxn id="214" idx="4"/>
                <a:endCxn id="218" idx="0"/>
              </p:cNvCxnSpPr>
              <p:nvPr/>
            </p:nvCxnSpPr>
            <p:spPr>
              <a:xfrm flipH="1">
                <a:off x="-164415" y="4716571"/>
                <a:ext cx="342485" cy="588882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線箭頭接點 55">
                <a:extLst>
                  <a:ext uri="{FF2B5EF4-FFF2-40B4-BE49-F238E27FC236}">
                    <a16:creationId xmlns:a16="http://schemas.microsoft.com/office/drawing/2014/main" id="{118A7879-2E59-4313-AA00-3FA334F85148}"/>
                  </a:ext>
                </a:extLst>
              </p:cNvPr>
              <p:cNvCxnSpPr>
                <a:cxnSpLocks/>
                <a:stCxn id="215" idx="4"/>
                <a:endCxn id="219" idx="0"/>
              </p:cNvCxnSpPr>
              <p:nvPr/>
            </p:nvCxnSpPr>
            <p:spPr>
              <a:xfrm>
                <a:off x="610118" y="4580941"/>
                <a:ext cx="72008" cy="638204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7" name="文字方塊 226">
              <a:extLst>
                <a:ext uri="{FF2B5EF4-FFF2-40B4-BE49-F238E27FC236}">
                  <a16:creationId xmlns:a16="http://schemas.microsoft.com/office/drawing/2014/main" id="{E23CEDF7-495C-40B0-8C2E-ACCBBF4F7CF9}"/>
                </a:ext>
              </a:extLst>
            </p:cNvPr>
            <p:cNvSpPr txBox="1"/>
            <p:nvPr/>
          </p:nvSpPr>
          <p:spPr>
            <a:xfrm>
              <a:off x="63031" y="5301209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Context </a:t>
              </a:r>
              <a:r>
                <a:rPr lang="en-US" altLang="zh-TW" sz="1200" dirty="0"/>
                <a:t>Modality (Gallery)</a:t>
              </a:r>
              <a:endParaRPr kumimoji="1" lang="en-US" altLang="zh-TW" sz="1200" dirty="0"/>
            </a:p>
          </p:txBody>
        </p:sp>
        <p:sp>
          <p:nvSpPr>
            <p:cNvPr id="228" name="文字方塊 227">
              <a:extLst>
                <a:ext uri="{FF2B5EF4-FFF2-40B4-BE49-F238E27FC236}">
                  <a16:creationId xmlns:a16="http://schemas.microsoft.com/office/drawing/2014/main" id="{D035FBAD-06AF-4685-A8B7-E31E28C7A0AF}"/>
                </a:ext>
              </a:extLst>
            </p:cNvPr>
            <p:cNvSpPr txBox="1"/>
            <p:nvPr/>
          </p:nvSpPr>
          <p:spPr>
            <a:xfrm>
              <a:off x="1877094" y="3717032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Face </a:t>
              </a:r>
              <a:r>
                <a:rPr lang="en-US" altLang="zh-TW" sz="1200" dirty="0"/>
                <a:t>M</a:t>
              </a:r>
              <a:r>
                <a:rPr kumimoji="1" lang="en-US" altLang="zh-TW" sz="1200" dirty="0"/>
                <a:t>odality (</a:t>
              </a:r>
              <a:r>
                <a:rPr lang="en-US" altLang="zh-TW" sz="1200" dirty="0"/>
                <a:t>Gallery</a:t>
              </a:r>
              <a:r>
                <a:rPr kumimoji="1" lang="en-US" altLang="zh-TW" sz="1200" dirty="0"/>
                <a:t>)</a:t>
              </a:r>
            </a:p>
          </p:txBody>
        </p:sp>
        <p:sp>
          <p:nvSpPr>
            <p:cNvPr id="229" name="文字方塊 228">
              <a:extLst>
                <a:ext uri="{FF2B5EF4-FFF2-40B4-BE49-F238E27FC236}">
                  <a16:creationId xmlns:a16="http://schemas.microsoft.com/office/drawing/2014/main" id="{6DB9BBDD-9E7B-4730-9362-BF7915797DE5}"/>
                </a:ext>
              </a:extLst>
            </p:cNvPr>
            <p:cNvSpPr txBox="1"/>
            <p:nvPr/>
          </p:nvSpPr>
          <p:spPr>
            <a:xfrm>
              <a:off x="1877094" y="5301208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Context </a:t>
              </a:r>
              <a:r>
                <a:rPr lang="en-US" altLang="zh-TW" sz="1200" dirty="0"/>
                <a:t>Modality (Query)</a:t>
              </a:r>
              <a:endParaRPr kumimoji="1" lang="en-US" altLang="zh-TW" sz="1200" dirty="0"/>
            </a:p>
          </p:txBody>
        </p:sp>
        <p:grpSp>
          <p:nvGrpSpPr>
            <p:cNvPr id="246" name="群組 245">
              <a:extLst>
                <a:ext uri="{FF2B5EF4-FFF2-40B4-BE49-F238E27FC236}">
                  <a16:creationId xmlns:a16="http://schemas.microsoft.com/office/drawing/2014/main" id="{41EFDF8D-387D-4ADF-AB3F-292EA99AE74F}"/>
                </a:ext>
              </a:extLst>
            </p:cNvPr>
            <p:cNvGrpSpPr/>
            <p:nvPr/>
          </p:nvGrpSpPr>
          <p:grpSpPr>
            <a:xfrm>
              <a:off x="2162451" y="4038102"/>
              <a:ext cx="1332104" cy="1277406"/>
              <a:chOff x="1564246" y="4280047"/>
              <a:chExt cx="1332104" cy="1277406"/>
            </a:xfrm>
          </p:grpSpPr>
          <p:sp>
            <p:nvSpPr>
              <p:cNvPr id="230" name="橢圓 229">
                <a:extLst>
                  <a:ext uri="{FF2B5EF4-FFF2-40B4-BE49-F238E27FC236}">
                    <a16:creationId xmlns:a16="http://schemas.microsoft.com/office/drawing/2014/main" id="{8F2ECBC5-301C-4BBA-BE06-880D5C93F23E}"/>
                  </a:ext>
                </a:extLst>
              </p:cNvPr>
              <p:cNvSpPr/>
              <p:nvPr/>
            </p:nvSpPr>
            <p:spPr>
              <a:xfrm>
                <a:off x="1992416" y="4466623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1" name="橢圓 230">
                <a:extLst>
                  <a:ext uri="{FF2B5EF4-FFF2-40B4-BE49-F238E27FC236}">
                    <a16:creationId xmlns:a16="http://schemas.microsoft.com/office/drawing/2014/main" id="{40855F1D-A330-4DC0-8088-AF978EA0E25F}"/>
                  </a:ext>
                </a:extLst>
              </p:cNvPr>
              <p:cNvSpPr/>
              <p:nvPr/>
            </p:nvSpPr>
            <p:spPr>
              <a:xfrm>
                <a:off x="2428342" y="432894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3" name="橢圓 232">
                <a:extLst>
                  <a:ext uri="{FF2B5EF4-FFF2-40B4-BE49-F238E27FC236}">
                    <a16:creationId xmlns:a16="http://schemas.microsoft.com/office/drawing/2014/main" id="{88FB74E7-BDC9-451C-8D89-614AFFB2AF6F}"/>
                  </a:ext>
                </a:extLst>
              </p:cNvPr>
              <p:cNvSpPr/>
              <p:nvPr/>
            </p:nvSpPr>
            <p:spPr>
              <a:xfrm>
                <a:off x="1564246" y="4280047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4" name="橢圓 233">
                <a:extLst>
                  <a:ext uri="{FF2B5EF4-FFF2-40B4-BE49-F238E27FC236}">
                    <a16:creationId xmlns:a16="http://schemas.microsoft.com/office/drawing/2014/main" id="{D9283209-47BF-4B34-AFA6-A740C6C73F74}"/>
                  </a:ext>
                </a:extLst>
              </p:cNvPr>
              <p:cNvSpPr/>
              <p:nvPr/>
            </p:nvSpPr>
            <p:spPr>
              <a:xfrm>
                <a:off x="1653809" y="5305453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5" name="橢圓 234">
                <a:extLst>
                  <a:ext uri="{FF2B5EF4-FFF2-40B4-BE49-F238E27FC236}">
                    <a16:creationId xmlns:a16="http://schemas.microsoft.com/office/drawing/2014/main" id="{9ED288A6-52C2-4D75-BFC8-2E6BA6EA10D2}"/>
                  </a:ext>
                </a:extLst>
              </p:cNvPr>
              <p:cNvSpPr/>
              <p:nvPr/>
            </p:nvSpPr>
            <p:spPr>
              <a:xfrm>
                <a:off x="2500350" y="5219145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7" name="橢圓 236">
                <a:extLst>
                  <a:ext uri="{FF2B5EF4-FFF2-40B4-BE49-F238E27FC236}">
                    <a16:creationId xmlns:a16="http://schemas.microsoft.com/office/drawing/2014/main" id="{455E406B-8ADF-4606-B9F4-344ABA87087B}"/>
                  </a:ext>
                </a:extLst>
              </p:cNvPr>
              <p:cNvSpPr/>
              <p:nvPr/>
            </p:nvSpPr>
            <p:spPr>
              <a:xfrm>
                <a:off x="2068302" y="5039097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238" name="直線箭頭接點 77">
                <a:extLst>
                  <a:ext uri="{FF2B5EF4-FFF2-40B4-BE49-F238E27FC236}">
                    <a16:creationId xmlns:a16="http://schemas.microsoft.com/office/drawing/2014/main" id="{3357D70E-1EF0-4BCA-ADF8-830545473E8C}"/>
                  </a:ext>
                </a:extLst>
              </p:cNvPr>
              <p:cNvCxnSpPr>
                <a:cxnSpLocks/>
                <a:stCxn id="234" idx="0"/>
                <a:endCxn id="233" idx="4"/>
              </p:cNvCxnSpPr>
              <p:nvPr/>
            </p:nvCxnSpPr>
            <p:spPr>
              <a:xfrm flipH="1" flipV="1">
                <a:off x="1762246" y="4532047"/>
                <a:ext cx="89563" cy="773406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線箭頭接點 78">
                <a:extLst>
                  <a:ext uri="{FF2B5EF4-FFF2-40B4-BE49-F238E27FC236}">
                    <a16:creationId xmlns:a16="http://schemas.microsoft.com/office/drawing/2014/main" id="{CEE7311B-AC71-4A1B-A57D-EF0AC66CB0E2}"/>
                  </a:ext>
                </a:extLst>
              </p:cNvPr>
              <p:cNvCxnSpPr>
                <a:cxnSpLocks/>
                <a:stCxn id="235" idx="0"/>
                <a:endCxn id="230" idx="4"/>
              </p:cNvCxnSpPr>
              <p:nvPr/>
            </p:nvCxnSpPr>
            <p:spPr>
              <a:xfrm flipH="1" flipV="1">
                <a:off x="2190416" y="4718623"/>
                <a:ext cx="507934" cy="500522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線箭頭接點 80">
                <a:extLst>
                  <a:ext uri="{FF2B5EF4-FFF2-40B4-BE49-F238E27FC236}">
                    <a16:creationId xmlns:a16="http://schemas.microsoft.com/office/drawing/2014/main" id="{E6CAFA5C-F5EF-46E6-98FC-9D7E65812950}"/>
                  </a:ext>
                </a:extLst>
              </p:cNvPr>
              <p:cNvCxnSpPr>
                <a:cxnSpLocks/>
                <a:stCxn id="237" idx="0"/>
                <a:endCxn id="230" idx="4"/>
              </p:cNvCxnSpPr>
              <p:nvPr/>
            </p:nvCxnSpPr>
            <p:spPr>
              <a:xfrm flipH="1" flipV="1">
                <a:off x="2190416" y="4718623"/>
                <a:ext cx="75886" cy="320474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線箭頭接點 88">
                <a:extLst>
                  <a:ext uri="{FF2B5EF4-FFF2-40B4-BE49-F238E27FC236}">
                    <a16:creationId xmlns:a16="http://schemas.microsoft.com/office/drawing/2014/main" id="{26D180FE-7324-4E60-8055-DA3ED22C86E3}"/>
                  </a:ext>
                </a:extLst>
              </p:cNvPr>
              <p:cNvCxnSpPr>
                <a:cxnSpLocks/>
                <a:stCxn id="235" idx="0"/>
                <a:endCxn id="231" idx="4"/>
              </p:cNvCxnSpPr>
              <p:nvPr/>
            </p:nvCxnSpPr>
            <p:spPr>
              <a:xfrm flipH="1" flipV="1">
                <a:off x="2626342" y="4580941"/>
                <a:ext cx="72008" cy="638204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2" name="矩形 141">
            <a:extLst>
              <a:ext uri="{FF2B5EF4-FFF2-40B4-BE49-F238E27FC236}">
                <a16:creationId xmlns:a16="http://schemas.microsoft.com/office/drawing/2014/main" id="{93F0099E-0551-421F-A9F7-915CD8C781AE}"/>
              </a:ext>
            </a:extLst>
          </p:cNvPr>
          <p:cNvSpPr/>
          <p:nvPr/>
        </p:nvSpPr>
        <p:spPr>
          <a:xfrm>
            <a:off x="433367" y="3709086"/>
            <a:ext cx="9822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1FF1BA65-F572-4323-BD0D-486BF0F7A00C}"/>
              </a:ext>
            </a:extLst>
          </p:cNvPr>
          <p:cNvSpPr/>
          <p:nvPr/>
        </p:nvSpPr>
        <p:spPr>
          <a:xfrm>
            <a:off x="349825" y="6608385"/>
            <a:ext cx="1149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250" name="肘形接點 71">
            <a:extLst>
              <a:ext uri="{FF2B5EF4-FFF2-40B4-BE49-F238E27FC236}">
                <a16:creationId xmlns:a16="http://schemas.microsoft.com/office/drawing/2014/main" id="{D504654C-F0AE-4229-911B-96C43B22E5AA}"/>
              </a:ext>
            </a:extLst>
          </p:cNvPr>
          <p:cNvCxnSpPr>
            <a:cxnSpLocks/>
            <a:stCxn id="267" idx="3"/>
            <a:endCxn id="14" idx="0"/>
          </p:cNvCxnSpPr>
          <p:nvPr/>
        </p:nvCxnSpPr>
        <p:spPr>
          <a:xfrm>
            <a:off x="1243111" y="3315317"/>
            <a:ext cx="1025476" cy="47372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3" name="圖片 262">
            <a:extLst>
              <a:ext uri="{FF2B5EF4-FFF2-40B4-BE49-F238E27FC236}">
                <a16:creationId xmlns:a16="http://schemas.microsoft.com/office/drawing/2014/main" id="{75858CEB-67DA-4B2E-A9B1-6E568A2F92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1" y="5822114"/>
            <a:ext cx="637200" cy="789954"/>
          </a:xfrm>
          <a:prstGeom prst="rect">
            <a:avLst/>
          </a:prstGeom>
        </p:spPr>
      </p:pic>
      <p:pic>
        <p:nvPicPr>
          <p:cNvPr id="265" name="圖片 264">
            <a:extLst>
              <a:ext uri="{FF2B5EF4-FFF2-40B4-BE49-F238E27FC236}">
                <a16:creationId xmlns:a16="http://schemas.microsoft.com/office/drawing/2014/main" id="{3A54B122-A631-4689-A4F0-1725CA4BE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1" y="4929212"/>
            <a:ext cx="637200" cy="632836"/>
          </a:xfrm>
          <a:prstGeom prst="rect">
            <a:avLst/>
          </a:prstGeom>
        </p:spPr>
      </p:pic>
      <p:pic>
        <p:nvPicPr>
          <p:cNvPr id="267" name="圖片 266">
            <a:extLst>
              <a:ext uri="{FF2B5EF4-FFF2-40B4-BE49-F238E27FC236}">
                <a16:creationId xmlns:a16="http://schemas.microsoft.com/office/drawing/2014/main" id="{EA62E405-C966-4687-AF46-14F3C03DC3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1" y="2918159"/>
            <a:ext cx="637200" cy="794316"/>
          </a:xfrm>
          <a:prstGeom prst="rect">
            <a:avLst/>
          </a:prstGeom>
        </p:spPr>
      </p:pic>
      <p:pic>
        <p:nvPicPr>
          <p:cNvPr id="269" name="圖片 268">
            <a:extLst>
              <a:ext uri="{FF2B5EF4-FFF2-40B4-BE49-F238E27FC236}">
                <a16:creationId xmlns:a16="http://schemas.microsoft.com/office/drawing/2014/main" id="{E6C2A9C8-23A2-452C-8DCE-6E3FAE5657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2" y="3959353"/>
            <a:ext cx="635398" cy="635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E0832C63-D87C-481E-889A-475A48CDB3C7}"/>
                  </a:ext>
                </a:extLst>
              </p:cNvPr>
              <p:cNvSpPr/>
              <p:nvPr/>
            </p:nvSpPr>
            <p:spPr>
              <a:xfrm>
                <a:off x="4650404" y="4318486"/>
                <a:ext cx="2925288" cy="1831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𝒢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𝐺𝐴𝑃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𝒢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𝐺𝐴𝑃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E0832C63-D87C-481E-889A-475A48CDB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04" y="4318486"/>
                <a:ext cx="2925288" cy="18316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7B931AEB-55EF-4592-875E-5C5C1C0F1C1A}"/>
                  </a:ext>
                </a:extLst>
              </p:cNvPr>
              <p:cNvSpPr/>
              <p:nvPr/>
            </p:nvSpPr>
            <p:spPr>
              <a:xfrm>
                <a:off x="5906146" y="1446970"/>
                <a:ext cx="3214663" cy="2602444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+mj-lt"/>
                  </a:rPr>
                  <a:t>: sparse graph 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+mj-lt"/>
                  </a:rPr>
                  <a:t>: sparse graph 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face feature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context feature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graph embedding for face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graph embedding for context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+mj-lt"/>
                  </a:rPr>
                  <a:t>: activation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normalized sparse graph 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normalized sparse graph 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+mj-lt"/>
                  </a:rPr>
                  <a:t>: graph feature of face feature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+mj-lt"/>
                  </a:rPr>
                  <a:t>: graph feature of context feature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∗, ∗</m:t>
                        </m:r>
                      </m:e>
                    </m:d>
                  </m:oMath>
                </a14:m>
                <a:r>
                  <a:rPr lang="en-US" altLang="zh-TW" sz="1200" dirty="0">
                    <a:latin typeface="+mj-lt"/>
                  </a:rPr>
                  <a:t>: concatenation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final representation</a:t>
                </a:r>
              </a:p>
            </p:txBody>
          </p:sp>
        </mc:Choice>
        <mc:Fallback xmlns=""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7B931AEB-55EF-4592-875E-5C5C1C0F1C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146" y="1446970"/>
                <a:ext cx="3214663" cy="26024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9" name="接點: 弧形 288">
            <a:extLst>
              <a:ext uri="{FF2B5EF4-FFF2-40B4-BE49-F238E27FC236}">
                <a16:creationId xmlns:a16="http://schemas.microsoft.com/office/drawing/2014/main" id="{4632C1D7-F706-4D5F-85DF-5321BA727925}"/>
              </a:ext>
            </a:extLst>
          </p:cNvPr>
          <p:cNvCxnSpPr>
            <a:cxnSpLocks/>
            <a:stCxn id="269" idx="0"/>
            <a:endCxn id="228" idx="0"/>
          </p:cNvCxnSpPr>
          <p:nvPr/>
        </p:nvCxnSpPr>
        <p:spPr>
          <a:xfrm rot="16200000" flipH="1">
            <a:off x="4303847" y="580017"/>
            <a:ext cx="74468" cy="6833140"/>
          </a:xfrm>
          <a:prstGeom prst="curvedConnector3">
            <a:avLst>
              <a:gd name="adj1" fmla="val -306977"/>
            </a:avLst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接點: 弧形 290">
            <a:extLst>
              <a:ext uri="{FF2B5EF4-FFF2-40B4-BE49-F238E27FC236}">
                <a16:creationId xmlns:a16="http://schemas.microsoft.com/office/drawing/2014/main" id="{BEDF1AE9-F365-4C53-BBCC-53A1FFE1CDC1}"/>
              </a:ext>
            </a:extLst>
          </p:cNvPr>
          <p:cNvCxnSpPr>
            <a:cxnSpLocks/>
            <a:stCxn id="265" idx="0"/>
            <a:endCxn id="227" idx="1"/>
          </p:cNvCxnSpPr>
          <p:nvPr/>
        </p:nvCxnSpPr>
        <p:spPr>
          <a:xfrm rot="16200000" flipH="1">
            <a:off x="2544702" y="3309021"/>
            <a:ext cx="827286" cy="4067668"/>
          </a:xfrm>
          <a:prstGeom prst="curvedConnector4">
            <a:avLst>
              <a:gd name="adj1" fmla="val -27633"/>
              <a:gd name="adj2" fmla="val 53916"/>
            </a:avLst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0578053-213B-F34C-BE35-DA17C995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30</a:t>
            </a:fld>
            <a:endParaRPr lang="en-US" altLang="ja-JP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5D64F0C-6B35-4B05-B23F-5EC6DD3F6DDF}"/>
              </a:ext>
            </a:extLst>
          </p:cNvPr>
          <p:cNvSpPr/>
          <p:nvPr/>
        </p:nvSpPr>
        <p:spPr>
          <a:xfrm>
            <a:off x="1602394" y="4592914"/>
            <a:ext cx="1340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Graph Conv Layer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885E97F-C704-4992-926B-B6E0DA33832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14" y="3789040"/>
            <a:ext cx="817545" cy="821163"/>
          </a:xfrm>
          <a:prstGeom prst="rect">
            <a:avLst/>
          </a:prstGeom>
        </p:spPr>
      </p:pic>
      <p:sp>
        <p:nvSpPr>
          <p:cNvPr id="109" name="矩形 108">
            <a:extLst>
              <a:ext uri="{FF2B5EF4-FFF2-40B4-BE49-F238E27FC236}">
                <a16:creationId xmlns:a16="http://schemas.microsoft.com/office/drawing/2014/main" id="{82CF9781-9B94-4EC2-836E-B938C743A8C2}"/>
              </a:ext>
            </a:extLst>
          </p:cNvPr>
          <p:cNvSpPr/>
          <p:nvPr/>
        </p:nvSpPr>
        <p:spPr>
          <a:xfrm>
            <a:off x="1602394" y="5816297"/>
            <a:ext cx="1340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Graph Conv Layer</a:t>
            </a:r>
          </a:p>
        </p:txBody>
      </p:sp>
      <p:pic>
        <p:nvPicPr>
          <p:cNvPr id="115" name="圖片 114">
            <a:extLst>
              <a:ext uri="{FF2B5EF4-FFF2-40B4-BE49-F238E27FC236}">
                <a16:creationId xmlns:a16="http://schemas.microsoft.com/office/drawing/2014/main" id="{51A701E8-E1BD-4251-82E1-CB53F772DAE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14" y="5012423"/>
            <a:ext cx="817545" cy="821163"/>
          </a:xfrm>
          <a:prstGeom prst="rect">
            <a:avLst/>
          </a:prstGeom>
        </p:spPr>
      </p:pic>
      <p:cxnSp>
        <p:nvCxnSpPr>
          <p:cNvPr id="118" name="直線箭頭接點 9">
            <a:extLst>
              <a:ext uri="{FF2B5EF4-FFF2-40B4-BE49-F238E27FC236}">
                <a16:creationId xmlns:a16="http://schemas.microsoft.com/office/drawing/2014/main" id="{BF280B2C-F3B6-4C89-B757-3779877D871A}"/>
              </a:ext>
            </a:extLst>
          </p:cNvPr>
          <p:cNvCxnSpPr>
            <a:cxnSpLocks/>
          </p:cNvCxnSpPr>
          <p:nvPr/>
        </p:nvCxnSpPr>
        <p:spPr>
          <a:xfrm>
            <a:off x="1242210" y="5229200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肘形接點 71">
            <a:extLst>
              <a:ext uri="{FF2B5EF4-FFF2-40B4-BE49-F238E27FC236}">
                <a16:creationId xmlns:a16="http://schemas.microsoft.com/office/drawing/2014/main" id="{C38195F8-215D-4944-84B9-11D78C226183}"/>
              </a:ext>
            </a:extLst>
          </p:cNvPr>
          <p:cNvCxnSpPr>
            <a:cxnSpLocks/>
            <a:stCxn id="263" idx="3"/>
            <a:endCxn id="109" idx="2"/>
          </p:cNvCxnSpPr>
          <p:nvPr/>
        </p:nvCxnSpPr>
        <p:spPr>
          <a:xfrm flipV="1">
            <a:off x="1243111" y="6093296"/>
            <a:ext cx="1029499" cy="12379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圖片 124">
            <a:extLst>
              <a:ext uri="{FF2B5EF4-FFF2-40B4-BE49-F238E27FC236}">
                <a16:creationId xmlns:a16="http://schemas.microsoft.com/office/drawing/2014/main" id="{0F822BE2-FE9D-4E00-A522-4A1FF1CFE51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59" y="-25613"/>
            <a:ext cx="2611313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/>
      <p:bldP spid="28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 (CMGCN)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 Passer for Knowledge Transfer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F02368-2F22-F148-9125-19369D61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31</a:t>
            </a:fld>
            <a:endParaRPr lang="en-US" altLang="ja-JP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ED7F2A-C158-4D31-9E49-1E0C973407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"/>
          <a:stretch/>
        </p:blipFill>
        <p:spPr>
          <a:xfrm>
            <a:off x="4283968" y="76392"/>
            <a:ext cx="4032448" cy="2925445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B00054A9-BE9A-40D4-AA51-BB1E9B806505}"/>
              </a:ext>
            </a:extLst>
          </p:cNvPr>
          <p:cNvSpPr/>
          <p:nvPr/>
        </p:nvSpPr>
        <p:spPr>
          <a:xfrm>
            <a:off x="7380187" y="284163"/>
            <a:ext cx="905521" cy="41805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03090C6-3BDA-4FBC-8FF6-C93C87613A8E}"/>
              </a:ext>
            </a:extLst>
          </p:cNvPr>
          <p:cNvSpPr/>
          <p:nvPr/>
        </p:nvSpPr>
        <p:spPr>
          <a:xfrm>
            <a:off x="7380188" y="2272233"/>
            <a:ext cx="936228" cy="5086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94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Task-aware Objective Functions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408620" y="1554946"/>
            <a:ext cx="8147248" cy="4895791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068CDDA-835A-9A44-A2CE-0538FACE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32</a:t>
            </a:fld>
            <a:endParaRPr lang="en-US" altLang="ja-JP" dirty="0"/>
          </a:p>
        </p:txBody>
      </p:sp>
      <p:sp>
        <p:nvSpPr>
          <p:cNvPr id="53" name="圓角矩形 4">
            <a:extLst>
              <a:ext uri="{FF2B5EF4-FFF2-40B4-BE49-F238E27FC236}">
                <a16:creationId xmlns:a16="http://schemas.microsoft.com/office/drawing/2014/main" id="{ED209E9A-19E6-4F89-98BE-A3B50F5E87F7}"/>
              </a:ext>
            </a:extLst>
          </p:cNvPr>
          <p:cNvSpPr/>
          <p:nvPr/>
        </p:nvSpPr>
        <p:spPr>
          <a:xfrm>
            <a:off x="1385900" y="4390197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04FE27E6-0137-49E6-9931-08FBA84364E4}"/>
              </a:ext>
            </a:extLst>
          </p:cNvPr>
          <p:cNvSpPr/>
          <p:nvPr/>
        </p:nvSpPr>
        <p:spPr>
          <a:xfrm>
            <a:off x="1385900" y="1958329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E708AD5-A5AD-49CE-8FF0-585BE2A25D6E}"/>
              </a:ext>
            </a:extLst>
          </p:cNvPr>
          <p:cNvSpPr/>
          <p:nvPr/>
        </p:nvSpPr>
        <p:spPr>
          <a:xfrm>
            <a:off x="2265903" y="2010817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56" name="接點: 弧形 1023">
            <a:extLst>
              <a:ext uri="{FF2B5EF4-FFF2-40B4-BE49-F238E27FC236}">
                <a16:creationId xmlns:a16="http://schemas.microsoft.com/office/drawing/2014/main" id="{788691AB-D1EE-49D0-A826-E9528369D88E}"/>
              </a:ext>
            </a:extLst>
          </p:cNvPr>
          <p:cNvCxnSpPr/>
          <p:nvPr/>
        </p:nvCxnSpPr>
        <p:spPr>
          <a:xfrm flipH="1">
            <a:off x="3549099" y="3396404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8CC2079-C234-4E4B-8A58-ABAB5604AD65}"/>
              </a:ext>
            </a:extLst>
          </p:cNvPr>
          <p:cNvSpPr txBox="1"/>
          <p:nvPr/>
        </p:nvSpPr>
        <p:spPr>
          <a:xfrm>
            <a:off x="3854690" y="4071171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Emotion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8" name="矩形: 圓角 67">
            <a:extLst>
              <a:ext uri="{FF2B5EF4-FFF2-40B4-BE49-F238E27FC236}">
                <a16:creationId xmlns:a16="http://schemas.microsoft.com/office/drawing/2014/main" id="{02EB1BBE-409E-4D03-96BE-303180A38511}"/>
              </a:ext>
            </a:extLst>
          </p:cNvPr>
          <p:cNvSpPr/>
          <p:nvPr/>
        </p:nvSpPr>
        <p:spPr>
          <a:xfrm>
            <a:off x="6402262" y="3110457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9" name="矩形: 圓角 68">
            <a:extLst>
              <a:ext uri="{FF2B5EF4-FFF2-40B4-BE49-F238E27FC236}">
                <a16:creationId xmlns:a16="http://schemas.microsoft.com/office/drawing/2014/main" id="{EBCDEF90-B7B1-4E3B-8F68-266059E1BAE0}"/>
              </a:ext>
            </a:extLst>
          </p:cNvPr>
          <p:cNvSpPr/>
          <p:nvPr/>
        </p:nvSpPr>
        <p:spPr>
          <a:xfrm>
            <a:off x="6400391" y="4755138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0" name="直線單箭頭接點 69">
            <a:extLst>
              <a:ext uri="{FF2B5EF4-FFF2-40B4-BE49-F238E27FC236}">
                <a16:creationId xmlns:a16="http://schemas.microsoft.com/office/drawing/2014/main" id="{4FBF541B-F260-4569-BC4E-5105E627D10F}"/>
              </a:ext>
            </a:extLst>
          </p:cNvPr>
          <p:cNvCxnSpPr>
            <a:cxnSpLocks/>
            <a:stCxn id="72" idx="3"/>
            <a:endCxn id="59" idx="1"/>
          </p:cNvCxnSpPr>
          <p:nvPr/>
        </p:nvCxnSpPr>
        <p:spPr>
          <a:xfrm flipV="1">
            <a:off x="6271852" y="5025138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B8C40753-3618-498E-99F7-0DAF3FD5A56C}"/>
              </a:ext>
            </a:extLst>
          </p:cNvPr>
          <p:cNvSpPr/>
          <p:nvPr/>
        </p:nvSpPr>
        <p:spPr>
          <a:xfrm>
            <a:off x="2261052" y="4452432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5F2974C9-F8E6-4DDD-807E-C7897F811E49}"/>
              </a:ext>
            </a:extLst>
          </p:cNvPr>
          <p:cNvSpPr txBox="1"/>
          <p:nvPr/>
        </p:nvSpPr>
        <p:spPr>
          <a:xfrm>
            <a:off x="3122943" y="1550694"/>
            <a:ext cx="289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Multi-Learning Framework</a:t>
            </a:r>
            <a:endParaRPr lang="zh-TW" altLang="en-US" dirty="0">
              <a:latin typeface="+mj-lt"/>
            </a:endParaRPr>
          </a:p>
        </p:txBody>
      </p:sp>
      <p:cxnSp>
        <p:nvCxnSpPr>
          <p:cNvPr id="66" name="直線單箭頭接點 27">
            <a:extLst>
              <a:ext uri="{FF2B5EF4-FFF2-40B4-BE49-F238E27FC236}">
                <a16:creationId xmlns:a16="http://schemas.microsoft.com/office/drawing/2014/main" id="{99823BE2-CFBE-48A9-B3CF-ED5302178659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266150" y="3380457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27">
            <a:extLst>
              <a:ext uri="{FF2B5EF4-FFF2-40B4-BE49-F238E27FC236}">
                <a16:creationId xmlns:a16="http://schemas.microsoft.com/office/drawing/2014/main" id="{611826E6-7EAB-4B1B-A976-4003E9BDF755}"/>
              </a:ext>
            </a:extLst>
          </p:cNvPr>
          <p:cNvCxnSpPr>
            <a:cxnSpLocks/>
            <a:stCxn id="92" idx="3"/>
            <a:endCxn id="65" idx="1"/>
          </p:cNvCxnSpPr>
          <p:nvPr/>
        </p:nvCxnSpPr>
        <p:spPr>
          <a:xfrm flipV="1">
            <a:off x="4878148" y="2534226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9">
            <a:extLst>
              <a:ext uri="{FF2B5EF4-FFF2-40B4-BE49-F238E27FC236}">
                <a16:creationId xmlns:a16="http://schemas.microsoft.com/office/drawing/2014/main" id="{36CD88A5-0C46-4ABA-B7D3-18C3895D4B60}"/>
              </a:ext>
            </a:extLst>
          </p:cNvPr>
          <p:cNvCxnSpPr>
            <a:cxnSpLocks/>
            <a:stCxn id="72" idx="3"/>
            <a:endCxn id="68" idx="1"/>
          </p:cNvCxnSpPr>
          <p:nvPr/>
        </p:nvCxnSpPr>
        <p:spPr>
          <a:xfrm>
            <a:off x="6271852" y="5357835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0A4C9B65-3CA1-45FA-B5ED-7C7B9343D942}"/>
              </a:ext>
            </a:extLst>
          </p:cNvPr>
          <p:cNvSpPr txBox="1"/>
          <p:nvPr/>
        </p:nvSpPr>
        <p:spPr>
          <a:xfrm>
            <a:off x="5532021" y="2818854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71" name="矩形: 圓角 53">
            <a:extLst>
              <a:ext uri="{FF2B5EF4-FFF2-40B4-BE49-F238E27FC236}">
                <a16:creationId xmlns:a16="http://schemas.microsoft.com/office/drawing/2014/main" id="{8CFEC9C1-5A42-4952-8D82-506BEAC0BDC1}"/>
              </a:ext>
            </a:extLst>
          </p:cNvPr>
          <p:cNvSpPr/>
          <p:nvPr/>
        </p:nvSpPr>
        <p:spPr>
          <a:xfrm>
            <a:off x="5006150" y="3110457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2" name="矩形: 圓角 54">
            <a:extLst>
              <a:ext uri="{FF2B5EF4-FFF2-40B4-BE49-F238E27FC236}">
                <a16:creationId xmlns:a16="http://schemas.microsoft.com/office/drawing/2014/main" id="{ADBF26B5-615D-4E8F-AAC4-44AE5DD51435}"/>
              </a:ext>
            </a:extLst>
          </p:cNvPr>
          <p:cNvSpPr/>
          <p:nvPr/>
        </p:nvSpPr>
        <p:spPr>
          <a:xfrm>
            <a:off x="5011852" y="5087835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2BF4141-93E5-4FDF-843A-826E0A4B4959}"/>
              </a:ext>
            </a:extLst>
          </p:cNvPr>
          <p:cNvCxnSpPr>
            <a:cxnSpLocks/>
            <a:stCxn id="130" idx="3"/>
            <a:endCxn id="72" idx="1"/>
          </p:cNvCxnSpPr>
          <p:nvPr/>
        </p:nvCxnSpPr>
        <p:spPr>
          <a:xfrm flipV="1">
            <a:off x="4872286" y="5357835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27">
            <a:extLst>
              <a:ext uri="{FF2B5EF4-FFF2-40B4-BE49-F238E27FC236}">
                <a16:creationId xmlns:a16="http://schemas.microsoft.com/office/drawing/2014/main" id="{9C946A1F-4D46-46CA-B50D-823C47281199}"/>
              </a:ext>
            </a:extLst>
          </p:cNvPr>
          <p:cNvCxnSpPr>
            <a:cxnSpLocks/>
            <a:stCxn id="92" idx="3"/>
            <a:endCxn id="71" idx="1"/>
          </p:cNvCxnSpPr>
          <p:nvPr/>
        </p:nvCxnSpPr>
        <p:spPr>
          <a:xfrm>
            <a:off x="4878148" y="2893164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圖片 75">
            <a:extLst>
              <a:ext uri="{FF2B5EF4-FFF2-40B4-BE49-F238E27FC236}">
                <a16:creationId xmlns:a16="http://schemas.microsoft.com/office/drawing/2014/main" id="{ADFA7F7E-74A2-4EC3-B69B-4D4770C879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713105" y="4552345"/>
            <a:ext cx="504000" cy="554332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4D5473B5-50A6-4159-A411-B19A81A7A2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1419518" y="5588338"/>
            <a:ext cx="799178" cy="593533"/>
          </a:xfrm>
          <a:prstGeom prst="rect">
            <a:avLst/>
          </a:prstGeom>
        </p:spPr>
      </p:pic>
      <p:pic>
        <p:nvPicPr>
          <p:cNvPr id="78" name="Google Shape;163;p25">
            <a:extLst>
              <a:ext uri="{FF2B5EF4-FFF2-40B4-BE49-F238E27FC236}">
                <a16:creationId xmlns:a16="http://schemas.microsoft.com/office/drawing/2014/main" id="{A52BBA7A-D614-4A11-B601-C16A1DEEAE0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1713997" y="2095112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63;p25">
            <a:extLst>
              <a:ext uri="{FF2B5EF4-FFF2-40B4-BE49-F238E27FC236}">
                <a16:creationId xmlns:a16="http://schemas.microsoft.com/office/drawing/2014/main" id="{AE7BFCCB-0D0D-42FA-971D-AFDC1776293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1418080" y="3148387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2623EF68-B9E8-47B8-B9DB-0D7CA601F95F}"/>
              </a:ext>
            </a:extLst>
          </p:cNvPr>
          <p:cNvCxnSpPr>
            <a:cxnSpLocks/>
            <a:stCxn id="78" idx="3"/>
            <a:endCxn id="88" idx="0"/>
          </p:cNvCxnSpPr>
          <p:nvPr/>
        </p:nvCxnSpPr>
        <p:spPr>
          <a:xfrm flipV="1">
            <a:off x="2217997" y="2359414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CD168BB9-08BE-497D-93BF-4DDB5D13F8D8}"/>
              </a:ext>
            </a:extLst>
          </p:cNvPr>
          <p:cNvCxnSpPr>
            <a:cxnSpLocks/>
            <a:stCxn id="79" idx="3"/>
            <a:endCxn id="89" idx="0"/>
          </p:cNvCxnSpPr>
          <p:nvPr/>
        </p:nvCxnSpPr>
        <p:spPr>
          <a:xfrm flipV="1">
            <a:off x="2213809" y="3433894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E1EE696B-3C91-4F39-9265-DAA368AB22FC}"/>
              </a:ext>
            </a:extLst>
          </p:cNvPr>
          <p:cNvCxnSpPr>
            <a:cxnSpLocks/>
            <a:stCxn id="76" idx="3"/>
            <a:endCxn id="140" idx="0"/>
          </p:cNvCxnSpPr>
          <p:nvPr/>
        </p:nvCxnSpPr>
        <p:spPr>
          <a:xfrm>
            <a:off x="2217105" y="4829511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97111068-CAE4-457A-BBD2-15D69CAA57EA}"/>
              </a:ext>
            </a:extLst>
          </p:cNvPr>
          <p:cNvCxnSpPr>
            <a:cxnSpLocks/>
            <a:stCxn id="77" idx="3"/>
            <a:endCxn id="141" idx="0"/>
          </p:cNvCxnSpPr>
          <p:nvPr/>
        </p:nvCxnSpPr>
        <p:spPr>
          <a:xfrm>
            <a:off x="2218696" y="5885105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5AEAD736-7E48-4AAF-B063-B508CCC03CC5}"/>
              </a:ext>
            </a:extLst>
          </p:cNvPr>
          <p:cNvSpPr txBox="1"/>
          <p:nvPr/>
        </p:nvSpPr>
        <p:spPr>
          <a:xfrm>
            <a:off x="1694672" y="258441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7C34ACB4-AB34-4C58-904C-C3E6CAAFA4CB}"/>
              </a:ext>
            </a:extLst>
          </p:cNvPr>
          <p:cNvSpPr txBox="1"/>
          <p:nvPr/>
        </p:nvSpPr>
        <p:spPr>
          <a:xfrm>
            <a:off x="1453079" y="371019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2CAD02B6-507C-4D18-BDD3-6C84B06FA5EA}"/>
              </a:ext>
            </a:extLst>
          </p:cNvPr>
          <p:cNvSpPr txBox="1"/>
          <p:nvPr/>
        </p:nvSpPr>
        <p:spPr>
          <a:xfrm>
            <a:off x="1686063" y="505098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0DE8D3B1-B580-4093-9F8F-8DFDD68922D7}"/>
              </a:ext>
            </a:extLst>
          </p:cNvPr>
          <p:cNvSpPr txBox="1"/>
          <p:nvPr/>
        </p:nvSpPr>
        <p:spPr>
          <a:xfrm>
            <a:off x="1453078" y="6186240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8" name="流程圖: 人工作業 87">
            <a:extLst>
              <a:ext uri="{FF2B5EF4-FFF2-40B4-BE49-F238E27FC236}">
                <a16:creationId xmlns:a16="http://schemas.microsoft.com/office/drawing/2014/main" id="{87A35D85-FEA6-4835-AB94-22BADBFFCE21}"/>
              </a:ext>
            </a:extLst>
          </p:cNvPr>
          <p:cNvSpPr/>
          <p:nvPr/>
        </p:nvSpPr>
        <p:spPr>
          <a:xfrm rot="16200000">
            <a:off x="2639951" y="19994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9" name="流程圖: 人工作業 88">
            <a:extLst>
              <a:ext uri="{FF2B5EF4-FFF2-40B4-BE49-F238E27FC236}">
                <a16:creationId xmlns:a16="http://schemas.microsoft.com/office/drawing/2014/main" id="{37D92727-A05C-4C1E-ADB0-73DB23A2CDB0}"/>
              </a:ext>
            </a:extLst>
          </p:cNvPr>
          <p:cNvSpPr/>
          <p:nvPr/>
        </p:nvSpPr>
        <p:spPr>
          <a:xfrm rot="16200000">
            <a:off x="2650628" y="307389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E477FEAE-8B84-4371-94BD-06C487318D24}"/>
              </a:ext>
            </a:extLst>
          </p:cNvPr>
          <p:cNvSpPr txBox="1"/>
          <p:nvPr/>
        </p:nvSpPr>
        <p:spPr>
          <a:xfrm>
            <a:off x="2108887" y="26294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5F9D929A-A253-4D36-AEA7-19B927D6EC6B}"/>
              </a:ext>
            </a:extLst>
          </p:cNvPr>
          <p:cNvSpPr txBox="1"/>
          <p:nvPr/>
        </p:nvSpPr>
        <p:spPr>
          <a:xfrm>
            <a:off x="2050883" y="370462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92" name="矩形: 圓角 11">
            <a:extLst>
              <a:ext uri="{FF2B5EF4-FFF2-40B4-BE49-F238E27FC236}">
                <a16:creationId xmlns:a16="http://schemas.microsoft.com/office/drawing/2014/main" id="{BBE418B5-9E58-4BE0-A433-3CD7387DD5C7}"/>
              </a:ext>
            </a:extLst>
          </p:cNvPr>
          <p:cNvSpPr/>
          <p:nvPr/>
        </p:nvSpPr>
        <p:spPr>
          <a:xfrm>
            <a:off x="3618148" y="2623164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2E4A56E7-C043-48ED-B208-E79B7BF9F0B3}"/>
              </a:ext>
            </a:extLst>
          </p:cNvPr>
          <p:cNvCxnSpPr>
            <a:cxnSpLocks/>
            <a:stCxn id="88" idx="2"/>
            <a:endCxn id="92" idx="1"/>
          </p:cNvCxnSpPr>
          <p:nvPr/>
        </p:nvCxnSpPr>
        <p:spPr>
          <a:xfrm>
            <a:off x="3269951" y="2359414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517AD779-B85F-4B58-8C4A-FCCA90D813A5}"/>
              </a:ext>
            </a:extLst>
          </p:cNvPr>
          <p:cNvCxnSpPr>
            <a:cxnSpLocks/>
            <a:stCxn id="89" idx="2"/>
            <a:endCxn id="92" idx="1"/>
          </p:cNvCxnSpPr>
          <p:nvPr/>
        </p:nvCxnSpPr>
        <p:spPr>
          <a:xfrm flipV="1">
            <a:off x="3280628" y="2893164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: 圓角 48">
            <a:extLst>
              <a:ext uri="{FF2B5EF4-FFF2-40B4-BE49-F238E27FC236}">
                <a16:creationId xmlns:a16="http://schemas.microsoft.com/office/drawing/2014/main" id="{E43FDA5E-F94F-4AF6-BC03-FAF83F9A6D5A}"/>
              </a:ext>
            </a:extLst>
          </p:cNvPr>
          <p:cNvSpPr/>
          <p:nvPr/>
        </p:nvSpPr>
        <p:spPr>
          <a:xfrm>
            <a:off x="3612286" y="5089346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889F8CBD-3E99-4FB0-BB53-71B89A13BB4D}"/>
              </a:ext>
            </a:extLst>
          </p:cNvPr>
          <p:cNvCxnSpPr>
            <a:cxnSpLocks/>
            <a:stCxn id="140" idx="2"/>
            <a:endCxn id="130" idx="1"/>
          </p:cNvCxnSpPr>
          <p:nvPr/>
        </p:nvCxnSpPr>
        <p:spPr>
          <a:xfrm>
            <a:off x="3269549" y="4829511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>
            <a:extLst>
              <a:ext uri="{FF2B5EF4-FFF2-40B4-BE49-F238E27FC236}">
                <a16:creationId xmlns:a16="http://schemas.microsoft.com/office/drawing/2014/main" id="{FC296635-8333-49D1-8245-94D6ED244BC7}"/>
              </a:ext>
            </a:extLst>
          </p:cNvPr>
          <p:cNvCxnSpPr>
            <a:cxnSpLocks/>
            <a:stCxn id="141" idx="2"/>
            <a:endCxn id="130" idx="1"/>
          </p:cNvCxnSpPr>
          <p:nvPr/>
        </p:nvCxnSpPr>
        <p:spPr>
          <a:xfrm flipV="1">
            <a:off x="3280226" y="5359346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流程圖: 人工作業 139">
            <a:extLst>
              <a:ext uri="{FF2B5EF4-FFF2-40B4-BE49-F238E27FC236}">
                <a16:creationId xmlns:a16="http://schemas.microsoft.com/office/drawing/2014/main" id="{492610FA-3120-4BE8-8CBF-70A0489CEB3E}"/>
              </a:ext>
            </a:extLst>
          </p:cNvPr>
          <p:cNvSpPr/>
          <p:nvPr/>
        </p:nvSpPr>
        <p:spPr>
          <a:xfrm rot="16200000">
            <a:off x="2639549" y="4469511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1" name="流程圖: 人工作業 140">
            <a:extLst>
              <a:ext uri="{FF2B5EF4-FFF2-40B4-BE49-F238E27FC236}">
                <a16:creationId xmlns:a16="http://schemas.microsoft.com/office/drawing/2014/main" id="{638B94C7-CCF2-4164-8FC0-A098DE7E5591}"/>
              </a:ext>
            </a:extLst>
          </p:cNvPr>
          <p:cNvSpPr/>
          <p:nvPr/>
        </p:nvSpPr>
        <p:spPr>
          <a:xfrm rot="16200000">
            <a:off x="2650226" y="5525775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820166A7-9733-4D55-B149-991AE24D7302}"/>
              </a:ext>
            </a:extLst>
          </p:cNvPr>
          <p:cNvSpPr txBox="1"/>
          <p:nvPr/>
        </p:nvSpPr>
        <p:spPr>
          <a:xfrm>
            <a:off x="2108485" y="5093609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F56E14F3-DD00-4040-B9D3-F83D088C94DE}"/>
              </a:ext>
            </a:extLst>
          </p:cNvPr>
          <p:cNvSpPr txBox="1"/>
          <p:nvPr/>
        </p:nvSpPr>
        <p:spPr>
          <a:xfrm>
            <a:off x="2050883" y="6154433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5" name="圓角矩形 4">
            <a:extLst>
              <a:ext uri="{FF2B5EF4-FFF2-40B4-BE49-F238E27FC236}">
                <a16:creationId xmlns:a16="http://schemas.microsoft.com/office/drawing/2014/main" id="{DF5ED53D-036C-4488-AD23-DEC16F93A353}"/>
              </a:ext>
            </a:extLst>
          </p:cNvPr>
          <p:cNvSpPr/>
          <p:nvPr/>
        </p:nvSpPr>
        <p:spPr>
          <a:xfrm>
            <a:off x="498376" y="1499518"/>
            <a:ext cx="8147248" cy="512428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2BE20FD1-EB35-495D-8A73-71DD8D027744}"/>
              </a:ext>
            </a:extLst>
          </p:cNvPr>
          <p:cNvSpPr txBox="1"/>
          <p:nvPr/>
        </p:nvSpPr>
        <p:spPr>
          <a:xfrm>
            <a:off x="5559597" y="1975467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F09BF85-7616-414A-B880-92680AA7BD9D}"/>
              </a:ext>
            </a:extLst>
          </p:cNvPr>
          <p:cNvSpPr txBox="1"/>
          <p:nvPr/>
        </p:nvSpPr>
        <p:spPr>
          <a:xfrm>
            <a:off x="5575777" y="4458864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sp>
        <p:nvSpPr>
          <p:cNvPr id="65" name="矩形: 圓角 67">
            <a:extLst>
              <a:ext uri="{FF2B5EF4-FFF2-40B4-BE49-F238E27FC236}">
                <a16:creationId xmlns:a16="http://schemas.microsoft.com/office/drawing/2014/main" id="{C1E9B3A9-A9F5-42EE-A414-890DC00FC9CE}"/>
              </a:ext>
            </a:extLst>
          </p:cNvPr>
          <p:cNvSpPr/>
          <p:nvPr/>
        </p:nvSpPr>
        <p:spPr>
          <a:xfrm>
            <a:off x="6399505" y="2264226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8" name="矩形: 圓角 68">
            <a:extLst>
              <a:ext uri="{FF2B5EF4-FFF2-40B4-BE49-F238E27FC236}">
                <a16:creationId xmlns:a16="http://schemas.microsoft.com/office/drawing/2014/main" id="{A66E8068-5F83-43FF-A9E3-CDCE954BEE8A}"/>
              </a:ext>
            </a:extLst>
          </p:cNvPr>
          <p:cNvSpPr/>
          <p:nvPr/>
        </p:nvSpPr>
        <p:spPr>
          <a:xfrm>
            <a:off x="6400391" y="5522785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0821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Task-aware objective functions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multi-task learning includes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(emotion recognition)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(depression estimation)</a:t>
            </a:r>
          </a:p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nature of each task is quite different.</a:t>
            </a:r>
          </a:p>
        </p:txBody>
      </p:sp>
      <p:pic>
        <p:nvPicPr>
          <p:cNvPr id="1026" name="Picture 2" descr="Unfolding Linear Regression (Part I) | by Akash Dugam | Medium">
            <a:extLst>
              <a:ext uri="{FF2B5EF4-FFF2-40B4-BE49-F238E27FC236}">
                <a16:creationId xmlns:a16="http://schemas.microsoft.com/office/drawing/2014/main" id="{30B87D20-6FE8-436F-9CDF-333859105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764" y="3298710"/>
            <a:ext cx="4248472" cy="34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E44843-6EBE-2A48-9023-FED90317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3629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for Emotion Recognition (1 / 4)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aims to learn an embedding with high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inter-class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separability and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intra-class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compactness</a:t>
            </a:r>
          </a:p>
        </p:txBody>
      </p: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704699EC-2623-6A41-8991-8F7A45EC2905}"/>
              </a:ext>
            </a:extLst>
          </p:cNvPr>
          <p:cNvGrpSpPr/>
          <p:nvPr/>
        </p:nvGrpSpPr>
        <p:grpSpPr>
          <a:xfrm>
            <a:off x="1420036" y="4928695"/>
            <a:ext cx="1508008" cy="1393729"/>
            <a:chOff x="711082" y="4924009"/>
            <a:chExt cx="1508008" cy="1393729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4AAE2779-C188-0644-93D9-F423178697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5378" y="5028384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08F98226-6A94-1945-AD87-32A08AD379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687" y="510400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5599F1F-2CC9-5042-86B3-74AEB34E9D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8638" y="535601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3F27F14E-80FA-5F40-966D-B9B4430A5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57182" y="505555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403CE27A-F0E4-2C41-948F-A55BABED7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237" y="5229898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29654873-19A0-BD40-BD0F-F04E4C764D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6457" y="5341096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6992F361-E5E1-F749-9265-F47A8A97B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483" y="4959898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E7E0C0BF-FE60-E245-82E4-8F9D409A0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6069" y="4924009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57254AFC-7FB6-0B47-8480-0E32741D10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5804" y="5097736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FAA1AC1-2C0C-5E4C-9AF6-B81A9E73AD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4071" y="5553606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413448F8-EF7A-E248-B161-28D7BE9A09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7182" y="5139898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8ED8FC42-7AD5-4A47-BD52-43284AC6CE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9090" y="529144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3A924465-F673-4545-8163-BE6FA31377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5378" y="5510066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E6F002F5-7D52-1A48-8BCC-B2D0CCFBA8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082" y="556603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212EFFE6-EFAF-4A4D-8A08-99A32732A5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718" y="5808882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0792FD46-BE6E-EE4D-971F-FC0747EE6D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2267" y="5887732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0848699-A57F-174E-B18E-6B63B6E67B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6156" y="605501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B6418C0B-7BBC-FB44-92D0-46BEE4DB5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9237" y="613773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E5A560A9-384E-9A40-B2F0-D869945CF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7561" y="5453814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5C363F21-869C-C74D-8E4F-2B3514BBAD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3323" y="561618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CFC4AB89-4A2F-EB43-990A-3ED6C60A92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5231" y="5767731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E77FE4BB-B028-EE46-B878-D4E5C93D6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936" y="5767731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530E3ED7-DE4F-5A40-B933-DA281C395C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182" y="5947731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3E7BC2B-4DD1-0548-914C-C840371EE7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9090" y="609928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D82E4D9-A50E-FC4F-95F7-44A60BED114B}"/>
              </a:ext>
            </a:extLst>
          </p:cNvPr>
          <p:cNvSpPr txBox="1"/>
          <p:nvPr/>
        </p:nvSpPr>
        <p:spPr>
          <a:xfrm>
            <a:off x="716113" y="633631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Original embedding space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A67342E-A1E5-D24E-9D79-9B40A2BCE2D7}"/>
              </a:ext>
            </a:extLst>
          </p:cNvPr>
          <p:cNvSpPr/>
          <p:nvPr/>
        </p:nvSpPr>
        <p:spPr>
          <a:xfrm rot="16200000">
            <a:off x="2066157" y="2326596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9AEA9B8-E6A4-6448-BA2E-668FDCEDC68E}"/>
              </a:ext>
            </a:extLst>
          </p:cNvPr>
          <p:cNvSpPr/>
          <p:nvPr/>
        </p:nvSpPr>
        <p:spPr>
          <a:xfrm rot="16200000">
            <a:off x="2066157" y="2614628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BD816D5-845E-7540-B138-72E8944D56E1}"/>
              </a:ext>
            </a:extLst>
          </p:cNvPr>
          <p:cNvSpPr/>
          <p:nvPr/>
        </p:nvSpPr>
        <p:spPr>
          <a:xfrm rot="16200000">
            <a:off x="2066157" y="3657580"/>
            <a:ext cx="168345" cy="1507184"/>
          </a:xfrm>
          <a:prstGeom prst="rect">
            <a:avLst/>
          </a:prstGeom>
          <a:solidFill>
            <a:srgbClr val="00AA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DC32753-923F-B845-BB88-DA567540E70B}"/>
              </a:ext>
            </a:extLst>
          </p:cNvPr>
          <p:cNvSpPr/>
          <p:nvPr/>
        </p:nvSpPr>
        <p:spPr>
          <a:xfrm rot="16200000">
            <a:off x="2066158" y="3081516"/>
            <a:ext cx="168345" cy="1507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04734F6-C50A-A546-A842-909E8F250B2D}"/>
              </a:ext>
            </a:extLst>
          </p:cNvPr>
          <p:cNvSpPr txBox="1"/>
          <p:nvPr/>
        </p:nvSpPr>
        <p:spPr>
          <a:xfrm rot="5400000">
            <a:off x="2028416" y="3440036"/>
            <a:ext cx="45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B977C53-4AEF-5849-9ABB-2A1F22A78889}"/>
              </a:ext>
            </a:extLst>
          </p:cNvPr>
          <p:cNvSpPr txBox="1"/>
          <p:nvPr/>
        </p:nvSpPr>
        <p:spPr>
          <a:xfrm rot="5400000">
            <a:off x="2035541" y="3937252"/>
            <a:ext cx="45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8" name="曲線接點 37">
            <a:extLst>
              <a:ext uri="{FF2B5EF4-FFF2-40B4-BE49-F238E27FC236}">
                <a16:creationId xmlns:a16="http://schemas.microsoft.com/office/drawing/2014/main" id="{01F4EA31-966D-604E-890E-6DFE9565E00A}"/>
              </a:ext>
            </a:extLst>
          </p:cNvPr>
          <p:cNvCxnSpPr>
            <a:cxnSpLocks/>
            <a:stCxn id="32" idx="0"/>
            <a:endCxn id="22" idx="2"/>
          </p:cNvCxnSpPr>
          <p:nvPr/>
        </p:nvCxnSpPr>
        <p:spPr>
          <a:xfrm rot="10800000" flipH="1" flipV="1">
            <a:off x="1396736" y="3080188"/>
            <a:ext cx="208373" cy="3069512"/>
          </a:xfrm>
          <a:prstGeom prst="curvedConnector3">
            <a:avLst>
              <a:gd name="adj1" fmla="val -246775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線接點 38">
            <a:extLst>
              <a:ext uri="{FF2B5EF4-FFF2-40B4-BE49-F238E27FC236}">
                <a16:creationId xmlns:a16="http://schemas.microsoft.com/office/drawing/2014/main" id="{CAE4866C-9FB8-3740-BCC4-D8873AB7DE7F}"/>
              </a:ext>
            </a:extLst>
          </p:cNvPr>
          <p:cNvCxnSpPr>
            <a:cxnSpLocks/>
            <a:stCxn id="33" idx="0"/>
            <a:endCxn id="7" idx="2"/>
          </p:cNvCxnSpPr>
          <p:nvPr/>
        </p:nvCxnSpPr>
        <p:spPr>
          <a:xfrm rot="10800000" flipH="1" flipV="1">
            <a:off x="1396737" y="3368219"/>
            <a:ext cx="77904" cy="1830475"/>
          </a:xfrm>
          <a:prstGeom prst="curvedConnector3">
            <a:avLst>
              <a:gd name="adj1" fmla="val -193438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曲線接點 39">
            <a:extLst>
              <a:ext uri="{FF2B5EF4-FFF2-40B4-BE49-F238E27FC236}">
                <a16:creationId xmlns:a16="http://schemas.microsoft.com/office/drawing/2014/main" id="{9D4809B5-B439-0A43-B688-722B60FCCB5D}"/>
              </a:ext>
            </a:extLst>
          </p:cNvPr>
          <p:cNvCxnSpPr>
            <a:cxnSpLocks/>
            <a:stCxn id="35" idx="2"/>
            <a:endCxn id="15" idx="6"/>
          </p:cNvCxnSpPr>
          <p:nvPr/>
        </p:nvCxnSpPr>
        <p:spPr>
          <a:xfrm flipH="1">
            <a:off x="2853025" y="3835107"/>
            <a:ext cx="50897" cy="1813185"/>
          </a:xfrm>
          <a:prstGeom prst="curvedConnector3">
            <a:avLst>
              <a:gd name="adj1" fmla="val -1051251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曲線接點 40">
            <a:extLst>
              <a:ext uri="{FF2B5EF4-FFF2-40B4-BE49-F238E27FC236}">
                <a16:creationId xmlns:a16="http://schemas.microsoft.com/office/drawing/2014/main" id="{93ED0A91-16BF-C345-980F-BAEB28BBB56C}"/>
              </a:ext>
            </a:extLst>
          </p:cNvPr>
          <p:cNvCxnSpPr>
            <a:cxnSpLocks/>
            <a:stCxn id="34" idx="2"/>
            <a:endCxn id="14" idx="6"/>
          </p:cNvCxnSpPr>
          <p:nvPr/>
        </p:nvCxnSpPr>
        <p:spPr>
          <a:xfrm flipH="1">
            <a:off x="2864758" y="4411172"/>
            <a:ext cx="39163" cy="781250"/>
          </a:xfrm>
          <a:prstGeom prst="curvedConnector3">
            <a:avLst>
              <a:gd name="adj1" fmla="val -483714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06CE5FA-F251-FE4B-9BC2-7E8042394D0A}"/>
              </a:ext>
            </a:extLst>
          </p:cNvPr>
          <p:cNvSpPr txBox="1"/>
          <p:nvPr/>
        </p:nvSpPr>
        <p:spPr>
          <a:xfrm>
            <a:off x="1086482" y="4512932"/>
            <a:ext cx="21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representation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C95D1175-3092-D74C-A535-E2DB3E769121}"/>
              </a:ext>
            </a:extLst>
          </p:cNvPr>
          <p:cNvSpPr>
            <a:spLocks noChangeAspect="1"/>
          </p:cNvSpPr>
          <p:nvPr/>
        </p:nvSpPr>
        <p:spPr>
          <a:xfrm>
            <a:off x="8145103" y="4988216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9" name="橢圓 128">
            <a:extLst>
              <a:ext uri="{FF2B5EF4-FFF2-40B4-BE49-F238E27FC236}">
                <a16:creationId xmlns:a16="http://schemas.microsoft.com/office/drawing/2014/main" id="{3FA284DA-1365-8C40-A384-3230A5B783DD}"/>
              </a:ext>
            </a:extLst>
          </p:cNvPr>
          <p:cNvSpPr>
            <a:spLocks noChangeAspect="1"/>
          </p:cNvSpPr>
          <p:nvPr/>
        </p:nvSpPr>
        <p:spPr>
          <a:xfrm>
            <a:off x="6426290" y="3925213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BD80E1AB-E098-174B-BB07-249146B1EB64}"/>
              </a:ext>
            </a:extLst>
          </p:cNvPr>
          <p:cNvSpPr>
            <a:spLocks noChangeAspect="1"/>
          </p:cNvSpPr>
          <p:nvPr/>
        </p:nvSpPr>
        <p:spPr>
          <a:xfrm>
            <a:off x="7621335" y="405368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1" name="橢圓 130">
            <a:extLst>
              <a:ext uri="{FF2B5EF4-FFF2-40B4-BE49-F238E27FC236}">
                <a16:creationId xmlns:a16="http://schemas.microsoft.com/office/drawing/2014/main" id="{BCFD9608-A21D-D145-BBC9-2D470789DD4B}"/>
              </a:ext>
            </a:extLst>
          </p:cNvPr>
          <p:cNvSpPr>
            <a:spLocks noChangeAspect="1"/>
          </p:cNvSpPr>
          <p:nvPr/>
        </p:nvSpPr>
        <p:spPr>
          <a:xfrm>
            <a:off x="7412179" y="3960443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47C61AB3-98F9-D84E-828C-A4707A037887}"/>
              </a:ext>
            </a:extLst>
          </p:cNvPr>
          <p:cNvSpPr>
            <a:spLocks noChangeAspect="1"/>
          </p:cNvSpPr>
          <p:nvPr/>
        </p:nvSpPr>
        <p:spPr>
          <a:xfrm>
            <a:off x="7702544" y="5150728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B05E2511-A9C0-774F-B7C8-714F57BCB6E0}"/>
              </a:ext>
            </a:extLst>
          </p:cNvPr>
          <p:cNvSpPr>
            <a:spLocks noChangeAspect="1"/>
          </p:cNvSpPr>
          <p:nvPr/>
        </p:nvSpPr>
        <p:spPr>
          <a:xfrm>
            <a:off x="6197318" y="3943174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D6FFEAC6-4AE4-1244-95EF-C677FB340F73}"/>
              </a:ext>
            </a:extLst>
          </p:cNvPr>
          <p:cNvSpPr>
            <a:spLocks noChangeAspect="1"/>
          </p:cNvSpPr>
          <p:nvPr/>
        </p:nvSpPr>
        <p:spPr>
          <a:xfrm>
            <a:off x="6223349" y="5170943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F0D4E830-9A61-E043-8059-EE61C3915948}"/>
              </a:ext>
            </a:extLst>
          </p:cNvPr>
          <p:cNvSpPr>
            <a:spLocks noChangeAspect="1"/>
          </p:cNvSpPr>
          <p:nvPr/>
        </p:nvSpPr>
        <p:spPr>
          <a:xfrm>
            <a:off x="5693359" y="5086621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961D3B68-3A62-914C-AA9F-138782C7264B}"/>
              </a:ext>
            </a:extLst>
          </p:cNvPr>
          <p:cNvSpPr>
            <a:spLocks noChangeAspect="1"/>
          </p:cNvSpPr>
          <p:nvPr/>
        </p:nvSpPr>
        <p:spPr>
          <a:xfrm>
            <a:off x="6311907" y="4962071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id="{3AF528E6-9C9D-F642-9257-D9747DE27EC4}"/>
              </a:ext>
            </a:extLst>
          </p:cNvPr>
          <p:cNvSpPr>
            <a:spLocks noChangeAspect="1"/>
          </p:cNvSpPr>
          <p:nvPr/>
        </p:nvSpPr>
        <p:spPr>
          <a:xfrm>
            <a:off x="7233574" y="3801514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8" name="橢圓 137">
            <a:extLst>
              <a:ext uri="{FF2B5EF4-FFF2-40B4-BE49-F238E27FC236}">
                <a16:creationId xmlns:a16="http://schemas.microsoft.com/office/drawing/2014/main" id="{4BF2FA3D-FA8F-A14D-9D2E-BFFEF12E8763}"/>
              </a:ext>
            </a:extLst>
          </p:cNvPr>
          <p:cNvSpPr>
            <a:spLocks noChangeAspect="1"/>
          </p:cNvSpPr>
          <p:nvPr/>
        </p:nvSpPr>
        <p:spPr>
          <a:xfrm>
            <a:off x="7974291" y="5166226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9" name="橢圓 138">
            <a:extLst>
              <a:ext uri="{FF2B5EF4-FFF2-40B4-BE49-F238E27FC236}">
                <a16:creationId xmlns:a16="http://schemas.microsoft.com/office/drawing/2014/main" id="{F6C90F85-46A7-3240-B915-E7C75CB246F5}"/>
              </a:ext>
            </a:extLst>
          </p:cNvPr>
          <p:cNvSpPr>
            <a:spLocks noChangeAspect="1"/>
          </p:cNvSpPr>
          <p:nvPr/>
        </p:nvSpPr>
        <p:spPr>
          <a:xfrm>
            <a:off x="6362079" y="3687703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0" name="橢圓 139">
            <a:extLst>
              <a:ext uri="{FF2B5EF4-FFF2-40B4-BE49-F238E27FC236}">
                <a16:creationId xmlns:a16="http://schemas.microsoft.com/office/drawing/2014/main" id="{453D9CB5-8AF6-EC40-863C-725BDCD1097F}"/>
              </a:ext>
            </a:extLst>
          </p:cNvPr>
          <p:cNvSpPr>
            <a:spLocks noChangeAspect="1"/>
          </p:cNvSpPr>
          <p:nvPr/>
        </p:nvSpPr>
        <p:spPr>
          <a:xfrm>
            <a:off x="5823611" y="5332446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56ECC898-BDB7-E348-A431-2B412EF58D1E}"/>
              </a:ext>
            </a:extLst>
          </p:cNvPr>
          <p:cNvSpPr>
            <a:spLocks noChangeAspect="1"/>
          </p:cNvSpPr>
          <p:nvPr/>
        </p:nvSpPr>
        <p:spPr>
          <a:xfrm>
            <a:off x="7717173" y="3835213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79D04A12-7E2C-DE4F-B93B-F87EC2A46798}"/>
              </a:ext>
            </a:extLst>
          </p:cNvPr>
          <p:cNvSpPr>
            <a:spLocks noChangeAspect="1"/>
          </p:cNvSpPr>
          <p:nvPr/>
        </p:nvSpPr>
        <p:spPr>
          <a:xfrm>
            <a:off x="6146308" y="5395175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D87567D6-1B10-2F48-B86E-C33A6C341BD3}"/>
              </a:ext>
            </a:extLst>
          </p:cNvPr>
          <p:cNvSpPr>
            <a:spLocks noChangeAspect="1"/>
          </p:cNvSpPr>
          <p:nvPr/>
        </p:nvSpPr>
        <p:spPr>
          <a:xfrm>
            <a:off x="5964509" y="5077103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E968E9A6-48CB-424D-81F0-45371BE5DB01}"/>
              </a:ext>
            </a:extLst>
          </p:cNvPr>
          <p:cNvSpPr>
            <a:spLocks noChangeAspect="1"/>
          </p:cNvSpPr>
          <p:nvPr/>
        </p:nvSpPr>
        <p:spPr>
          <a:xfrm>
            <a:off x="6101374" y="3694979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97AA1E70-6510-784E-984C-4E2588643C94}"/>
              </a:ext>
            </a:extLst>
          </p:cNvPr>
          <p:cNvSpPr>
            <a:spLocks noChangeAspect="1"/>
          </p:cNvSpPr>
          <p:nvPr/>
        </p:nvSpPr>
        <p:spPr>
          <a:xfrm>
            <a:off x="7186160" y="406088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7F76E71B-9862-6148-ACC4-62293955875E}"/>
              </a:ext>
            </a:extLst>
          </p:cNvPr>
          <p:cNvSpPr>
            <a:spLocks noChangeAspect="1"/>
          </p:cNvSpPr>
          <p:nvPr/>
        </p:nvSpPr>
        <p:spPr>
          <a:xfrm>
            <a:off x="7684137" y="4893394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9F9C6D93-AD92-7243-81A9-3B6EB9356CCC}"/>
              </a:ext>
            </a:extLst>
          </p:cNvPr>
          <p:cNvSpPr>
            <a:spLocks noChangeAspect="1"/>
          </p:cNvSpPr>
          <p:nvPr/>
        </p:nvSpPr>
        <p:spPr>
          <a:xfrm>
            <a:off x="6142341" y="4207957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35E78EBE-53C3-DC44-8883-341BEDD501C1}"/>
              </a:ext>
            </a:extLst>
          </p:cNvPr>
          <p:cNvSpPr>
            <a:spLocks noChangeAspect="1"/>
          </p:cNvSpPr>
          <p:nvPr/>
        </p:nvSpPr>
        <p:spPr>
          <a:xfrm>
            <a:off x="5947190" y="3978315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76D48601-2F5C-AA42-BA0E-B28E907ED56D}"/>
              </a:ext>
            </a:extLst>
          </p:cNvPr>
          <p:cNvSpPr>
            <a:spLocks noChangeAspect="1"/>
          </p:cNvSpPr>
          <p:nvPr/>
        </p:nvSpPr>
        <p:spPr>
          <a:xfrm>
            <a:off x="7916904" y="4871849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0" name="橢圓 149">
            <a:extLst>
              <a:ext uri="{FF2B5EF4-FFF2-40B4-BE49-F238E27FC236}">
                <a16:creationId xmlns:a16="http://schemas.microsoft.com/office/drawing/2014/main" id="{369CFACA-02E8-3341-8345-5AFE4EC5CD73}"/>
              </a:ext>
            </a:extLst>
          </p:cNvPr>
          <p:cNvSpPr>
            <a:spLocks noChangeAspect="1"/>
          </p:cNvSpPr>
          <p:nvPr/>
        </p:nvSpPr>
        <p:spPr>
          <a:xfrm>
            <a:off x="7498150" y="5051849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1" name="橢圓 150">
            <a:extLst>
              <a:ext uri="{FF2B5EF4-FFF2-40B4-BE49-F238E27FC236}">
                <a16:creationId xmlns:a16="http://schemas.microsoft.com/office/drawing/2014/main" id="{532E39B7-E2B8-F244-942A-E8ECB92E90C7}"/>
              </a:ext>
            </a:extLst>
          </p:cNvPr>
          <p:cNvSpPr>
            <a:spLocks noChangeAspect="1"/>
          </p:cNvSpPr>
          <p:nvPr/>
        </p:nvSpPr>
        <p:spPr>
          <a:xfrm>
            <a:off x="7859470" y="400981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8B119FF5-F2A3-E846-9574-4CBA15BCEDB7}"/>
              </a:ext>
            </a:extLst>
          </p:cNvPr>
          <p:cNvSpPr txBox="1"/>
          <p:nvPr/>
        </p:nvSpPr>
        <p:spPr>
          <a:xfrm>
            <a:off x="5551541" y="632344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Learned embedding space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6" name="橢圓 155">
            <a:extLst>
              <a:ext uri="{FF2B5EF4-FFF2-40B4-BE49-F238E27FC236}">
                <a16:creationId xmlns:a16="http://schemas.microsoft.com/office/drawing/2014/main" id="{9BFC2819-A283-1E41-A7B1-D796BC30F156}"/>
              </a:ext>
            </a:extLst>
          </p:cNvPr>
          <p:cNvSpPr/>
          <p:nvPr/>
        </p:nvSpPr>
        <p:spPr>
          <a:xfrm rot="1501508">
            <a:off x="5888138" y="3463087"/>
            <a:ext cx="807887" cy="1078559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3912F8CE-4321-444E-ABF9-AF32A295C945}"/>
              </a:ext>
            </a:extLst>
          </p:cNvPr>
          <p:cNvSpPr txBox="1"/>
          <p:nvPr/>
        </p:nvSpPr>
        <p:spPr>
          <a:xfrm>
            <a:off x="5487616" y="2763431"/>
            <a:ext cx="2278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High intra-class </a:t>
            </a:r>
          </a:p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compactness</a:t>
            </a:r>
            <a:endParaRPr lang="zh-TW" altLang="en-US" sz="1400" b="1" dirty="0">
              <a:solidFill>
                <a:srgbClr val="0070C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58" name="曲線接點 70">
            <a:extLst>
              <a:ext uri="{FF2B5EF4-FFF2-40B4-BE49-F238E27FC236}">
                <a16:creationId xmlns:a16="http://schemas.microsoft.com/office/drawing/2014/main" id="{E6AF40AE-CA17-4D4A-B090-EC9BB358BB2F}"/>
              </a:ext>
            </a:extLst>
          </p:cNvPr>
          <p:cNvCxnSpPr>
            <a:cxnSpLocks/>
            <a:stCxn id="159" idx="5"/>
            <a:endCxn id="161" idx="5"/>
          </p:cNvCxnSpPr>
          <p:nvPr/>
        </p:nvCxnSpPr>
        <p:spPr>
          <a:xfrm rot="5400000" flipH="1" flipV="1">
            <a:off x="6631617" y="4813811"/>
            <a:ext cx="363655" cy="1503001"/>
          </a:xfrm>
          <a:prstGeom prst="curvedConnector4">
            <a:avLst>
              <a:gd name="adj1" fmla="val -62862"/>
              <a:gd name="adj2" fmla="val 66357"/>
            </a:avLst>
          </a:prstGeom>
          <a:ln w="19050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橢圓 158">
            <a:extLst>
              <a:ext uri="{FF2B5EF4-FFF2-40B4-BE49-F238E27FC236}">
                <a16:creationId xmlns:a16="http://schemas.microsoft.com/office/drawing/2014/main" id="{78B284C3-4A4A-E748-88C8-EB6ADBF9D5DC}"/>
              </a:ext>
            </a:extLst>
          </p:cNvPr>
          <p:cNvSpPr/>
          <p:nvPr/>
        </p:nvSpPr>
        <p:spPr>
          <a:xfrm rot="2529662">
            <a:off x="5664896" y="4698023"/>
            <a:ext cx="865750" cy="1107061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0" name="橢圓 159">
            <a:extLst>
              <a:ext uri="{FF2B5EF4-FFF2-40B4-BE49-F238E27FC236}">
                <a16:creationId xmlns:a16="http://schemas.microsoft.com/office/drawing/2014/main" id="{8DC8F83D-F59F-484C-9FD2-A6154218EC62}"/>
              </a:ext>
            </a:extLst>
          </p:cNvPr>
          <p:cNvSpPr/>
          <p:nvPr/>
        </p:nvSpPr>
        <p:spPr>
          <a:xfrm rot="5400000">
            <a:off x="7196849" y="3498538"/>
            <a:ext cx="768774" cy="110706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BD5F62B3-F058-B541-B2FF-33880BA16255}"/>
              </a:ext>
            </a:extLst>
          </p:cNvPr>
          <p:cNvSpPr/>
          <p:nvPr/>
        </p:nvSpPr>
        <p:spPr>
          <a:xfrm rot="5400000">
            <a:off x="7587943" y="4617800"/>
            <a:ext cx="691231" cy="1042593"/>
          </a:xfrm>
          <a:prstGeom prst="ellipse">
            <a:avLst/>
          </a:prstGeom>
          <a:noFill/>
          <a:ln w="28575">
            <a:solidFill>
              <a:srgbClr val="5B9B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62" name="接點: 弧形 161">
            <a:extLst>
              <a:ext uri="{FF2B5EF4-FFF2-40B4-BE49-F238E27FC236}">
                <a16:creationId xmlns:a16="http://schemas.microsoft.com/office/drawing/2014/main" id="{9A915964-BCBA-1749-8F78-7819CA36A1A9}"/>
              </a:ext>
            </a:extLst>
          </p:cNvPr>
          <p:cNvCxnSpPr>
            <a:cxnSpLocks/>
            <a:stCxn id="156" idx="1"/>
            <a:endCxn id="157" idx="2"/>
          </p:cNvCxnSpPr>
          <p:nvPr/>
        </p:nvCxnSpPr>
        <p:spPr>
          <a:xfrm rot="5400000" flipH="1" flipV="1">
            <a:off x="6285919" y="3195305"/>
            <a:ext cx="249359" cy="432052"/>
          </a:xfrm>
          <a:prstGeom prst="curved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9B26FABE-CF8B-8E4C-9334-7C2475FEE5C2}"/>
              </a:ext>
            </a:extLst>
          </p:cNvPr>
          <p:cNvSpPr txBox="1"/>
          <p:nvPr/>
        </p:nvSpPr>
        <p:spPr>
          <a:xfrm>
            <a:off x="6539142" y="5521336"/>
            <a:ext cx="2278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High inter-class </a:t>
            </a:r>
          </a:p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separability</a:t>
            </a:r>
            <a:endParaRPr lang="zh-TW" altLang="en-US" sz="1400" b="1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561E6DE9-B28C-E247-86C3-1FBEE9B12ED2}"/>
              </a:ext>
            </a:extLst>
          </p:cNvPr>
          <p:cNvGrpSpPr/>
          <p:nvPr/>
        </p:nvGrpSpPr>
        <p:grpSpPr>
          <a:xfrm>
            <a:off x="3681993" y="3244914"/>
            <a:ext cx="1789421" cy="2067477"/>
            <a:chOff x="3571402" y="3285073"/>
            <a:chExt cx="1789421" cy="2067477"/>
          </a:xfrm>
        </p:grpSpPr>
        <p:sp>
          <p:nvSpPr>
            <p:cNvPr id="154" name="向右箭號 153">
              <a:extLst>
                <a:ext uri="{FF2B5EF4-FFF2-40B4-BE49-F238E27FC236}">
                  <a16:creationId xmlns:a16="http://schemas.microsoft.com/office/drawing/2014/main" id="{8262259D-8E22-B14A-AC27-705CCBD2F03F}"/>
                </a:ext>
              </a:extLst>
            </p:cNvPr>
            <p:cNvSpPr/>
            <p:nvPr/>
          </p:nvSpPr>
          <p:spPr>
            <a:xfrm>
              <a:off x="3977575" y="3760890"/>
              <a:ext cx="977074" cy="1591660"/>
            </a:xfrm>
            <a:prstGeom prst="rightArrow">
              <a:avLst>
                <a:gd name="adj1" fmla="val 46294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76" name="文字方塊 175">
              <a:extLst>
                <a:ext uri="{FF2B5EF4-FFF2-40B4-BE49-F238E27FC236}">
                  <a16:creationId xmlns:a16="http://schemas.microsoft.com/office/drawing/2014/main" id="{F9CC5496-536B-4C4E-B49E-B137B59CCF76}"/>
                </a:ext>
              </a:extLst>
            </p:cNvPr>
            <p:cNvSpPr txBox="1"/>
            <p:nvPr/>
          </p:nvSpPr>
          <p:spPr>
            <a:xfrm>
              <a:off x="3571402" y="3285073"/>
              <a:ext cx="17894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>
                  <a:latin typeface="Times" pitchFamily="2" charset="0"/>
                </a:rPr>
                <a:t>Density loss</a:t>
              </a:r>
              <a:endParaRPr kumimoji="1" lang="zh-TW" altLang="en-US" sz="2000" dirty="0">
                <a:latin typeface="Times" pitchFamily="2" charset="0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732571-3412-8B4D-B238-BF8FB449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49996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for Emotion Recognition (2 / 4)</a:t>
            </a:r>
            <a:endParaRPr lang="zh-TW" alt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algn="just"/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We consider the </a:t>
                </a:r>
                <a:r>
                  <a:rPr lang="en-US" altLang="zh-TW" sz="2400" i="1" dirty="0">
                    <a:latin typeface="+mj-lt"/>
                    <a:cs typeface="Times New Roman" panose="02020603050405020304" pitchFamily="18" charset="0"/>
                  </a:rPr>
                  <a:t>orthogonal-like relation </a:t>
                </a: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and </a:t>
                </a:r>
                <a:r>
                  <a:rPr lang="en-US" altLang="zh-TW" sz="2400" i="1" dirty="0">
                    <a:latin typeface="+mj-lt"/>
                    <a:cs typeface="Times New Roman" panose="02020603050405020304" pitchFamily="18" charset="0"/>
                  </a:rPr>
                  <a:t>embedding density </a:t>
                </a: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to form a regularization for embedding learning.</a:t>
                </a:r>
              </a:p>
              <a:p>
                <a:pPr lvl="1" algn="just"/>
                <a:r>
                  <a:rPr lang="en-US" altLang="zh-TW" sz="2000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Use cosine-similarity to measure the similarity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sz="2000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 between anchor </a:t>
                </a:r>
                <a:r>
                  <a:rPr lang="en-US" altLang="zh-TW" sz="2000" i="1" dirty="0" err="1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TW" sz="2000" i="1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and sample </a:t>
                </a:r>
                <a:r>
                  <a:rPr lang="en-US" altLang="zh-TW" sz="2000" i="1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j</a:t>
                </a:r>
                <a:r>
                  <a:rPr lang="zh-TW" altLang="en-US" sz="2000" i="1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from the given training batch</a:t>
                </a:r>
                <a:r>
                  <a:rPr lang="en-US" altLang="zh-TW" sz="2000" i="1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 algn="just"/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Orthogonal-like relation: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TW" sz="2000" i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1079" t="-1031" r="-10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局部圓 1">
            <a:extLst>
              <a:ext uri="{FF2B5EF4-FFF2-40B4-BE49-F238E27FC236}">
                <a16:creationId xmlns:a16="http://schemas.microsoft.com/office/drawing/2014/main" id="{86994CA7-F304-654F-9C94-18728E0FD284}"/>
              </a:ext>
            </a:extLst>
          </p:cNvPr>
          <p:cNvSpPr/>
          <p:nvPr/>
        </p:nvSpPr>
        <p:spPr>
          <a:xfrm>
            <a:off x="3893604" y="3789040"/>
            <a:ext cx="3960440" cy="3960440"/>
          </a:xfrm>
          <a:prstGeom prst="pie">
            <a:avLst>
              <a:gd name="adj1" fmla="val 16202461"/>
              <a:gd name="adj2" fmla="val 1146"/>
            </a:avLst>
          </a:prstGeom>
          <a:solidFill>
            <a:srgbClr val="EFF5FB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schemeClr val="tx1"/>
              </a:solidFill>
              <a:latin typeface="+mj-lt"/>
              <a:cs typeface="Times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ED6F6E-4A35-B947-8DEB-12D46DEBB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35</a:t>
            </a:fld>
            <a:endParaRPr lang="en-US" altLang="ja-JP" dirty="0">
              <a:latin typeface="+mj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A8D5DAA-FDD9-4779-82EB-14D543B0425F}"/>
              </a:ext>
            </a:extLst>
          </p:cNvPr>
          <p:cNvSpPr/>
          <p:nvPr/>
        </p:nvSpPr>
        <p:spPr>
          <a:xfrm rot="16200000">
            <a:off x="1803056" y="3505802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  <a:cs typeface="Times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227118F-A87E-4B49-881F-0092679F80DC}"/>
              </a:ext>
            </a:extLst>
          </p:cNvPr>
          <p:cNvSpPr/>
          <p:nvPr/>
        </p:nvSpPr>
        <p:spPr>
          <a:xfrm rot="16200000">
            <a:off x="1803056" y="4128969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  <a:cs typeface="Times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6B0151A-5474-4621-BFBE-4A46D66854D3}"/>
              </a:ext>
            </a:extLst>
          </p:cNvPr>
          <p:cNvSpPr/>
          <p:nvPr/>
        </p:nvSpPr>
        <p:spPr>
          <a:xfrm rot="16200000">
            <a:off x="1803056" y="4752138"/>
            <a:ext cx="168345" cy="1507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  <a:cs typeface="Times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4D2D521-33E7-403A-AD1B-13C9BEC1CF6A}"/>
              </a:ext>
            </a:extLst>
          </p:cNvPr>
          <p:cNvSpPr txBox="1"/>
          <p:nvPr/>
        </p:nvSpPr>
        <p:spPr>
          <a:xfrm>
            <a:off x="1347168" y="376314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Anchor </a:t>
            </a:r>
            <a:r>
              <a:rPr lang="en-US" altLang="zh-TW" i="1" dirty="0" err="1">
                <a:latin typeface="+mj-lt"/>
              </a:rPr>
              <a:t>i</a:t>
            </a:r>
            <a:endParaRPr lang="zh-TW" altLang="en-US" i="1" dirty="0">
              <a:latin typeface="+mj-lt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383FCA71-72BB-4D82-B7E0-4E6B858FCE41}"/>
              </a:ext>
            </a:extLst>
          </p:cNvPr>
          <p:cNvSpPr txBox="1"/>
          <p:nvPr/>
        </p:nvSpPr>
        <p:spPr>
          <a:xfrm>
            <a:off x="1347168" y="438631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Sample </a:t>
            </a:r>
            <a:r>
              <a:rPr lang="en-US" altLang="zh-TW" i="1" dirty="0">
                <a:latin typeface="+mj-lt"/>
              </a:rPr>
              <a:t>j</a:t>
            </a:r>
            <a:endParaRPr lang="zh-TW" altLang="en-US" i="1" dirty="0">
              <a:latin typeface="+mj-lt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F76AC6F-1842-4EB5-AC2A-7CDE0F48B7D0}"/>
              </a:ext>
            </a:extLst>
          </p:cNvPr>
          <p:cNvSpPr txBox="1"/>
          <p:nvPr/>
        </p:nvSpPr>
        <p:spPr>
          <a:xfrm>
            <a:off x="1347168" y="500947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Sample </a:t>
            </a:r>
            <a:r>
              <a:rPr lang="en-US" altLang="zh-TW" i="1" dirty="0">
                <a:latin typeface="+mj-lt"/>
              </a:rPr>
              <a:t>k</a:t>
            </a:r>
            <a:endParaRPr lang="zh-TW" altLang="en-US" i="1" dirty="0">
              <a:latin typeface="+mj-lt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0695523-F78D-4F61-AA70-146507D18770}"/>
              </a:ext>
            </a:extLst>
          </p:cNvPr>
          <p:cNvSpPr txBox="1"/>
          <p:nvPr/>
        </p:nvSpPr>
        <p:spPr>
          <a:xfrm>
            <a:off x="5500452" y="5844817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+mj-lt"/>
                <a:cs typeface="Times" panose="02020603050405020304" pitchFamily="18" charset="0"/>
              </a:rPr>
              <a:t>Angular measurement</a:t>
            </a:r>
          </a:p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+mj-lt"/>
                <a:cs typeface="Times" panose="02020603050405020304" pitchFamily="18" charset="0"/>
              </a:rPr>
              <a:t>(cosine-similarity)</a:t>
            </a:r>
            <a:endParaRPr lang="zh-TW" altLang="en-US" sz="1400" b="1" dirty="0">
              <a:solidFill>
                <a:srgbClr val="0070C0"/>
              </a:solidFill>
              <a:latin typeface="+mj-lt"/>
              <a:cs typeface="Times" panose="02020603050405020304" pitchFamily="18" charset="0"/>
            </a:endParaRPr>
          </a:p>
        </p:txBody>
      </p: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7A7F6E4D-8E59-4AF8-8825-58CE1F345D43}"/>
              </a:ext>
            </a:extLst>
          </p:cNvPr>
          <p:cNvCxnSpPr>
            <a:stCxn id="44" idx="2"/>
            <a:endCxn id="45" idx="2"/>
          </p:cNvCxnSpPr>
          <p:nvPr/>
        </p:nvCxnSpPr>
        <p:spPr>
          <a:xfrm>
            <a:off x="2640821" y="4259393"/>
            <a:ext cx="12700" cy="623168"/>
          </a:xfrm>
          <a:prstGeom prst="curvedConnector3">
            <a:avLst>
              <a:gd name="adj1" fmla="val 4928976"/>
            </a:avLst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弧形 58">
            <a:extLst>
              <a:ext uri="{FF2B5EF4-FFF2-40B4-BE49-F238E27FC236}">
                <a16:creationId xmlns:a16="http://schemas.microsoft.com/office/drawing/2014/main" id="{4C55D909-5DDD-48D8-9922-3E945F2DD14D}"/>
              </a:ext>
            </a:extLst>
          </p:cNvPr>
          <p:cNvCxnSpPr>
            <a:cxnSpLocks/>
            <a:stCxn id="44" idx="2"/>
            <a:endCxn id="46" idx="2"/>
          </p:cNvCxnSpPr>
          <p:nvPr/>
        </p:nvCxnSpPr>
        <p:spPr>
          <a:xfrm>
            <a:off x="2640821" y="4259393"/>
            <a:ext cx="12700" cy="1246337"/>
          </a:xfrm>
          <a:prstGeom prst="curvedConnector3">
            <a:avLst>
              <a:gd name="adj1" fmla="val 11278976"/>
            </a:avLst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>
            <a:extLst>
              <a:ext uri="{FF2B5EF4-FFF2-40B4-BE49-F238E27FC236}">
                <a16:creationId xmlns:a16="http://schemas.microsoft.com/office/drawing/2014/main" id="{B9DF26DB-C17E-4E90-B653-448196F29348}"/>
              </a:ext>
            </a:extLst>
          </p:cNvPr>
          <p:cNvSpPr/>
          <p:nvPr/>
        </p:nvSpPr>
        <p:spPr>
          <a:xfrm>
            <a:off x="5711824" y="3603698"/>
            <a:ext cx="324000" cy="3238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885D5E1-E9D6-46D4-AAB4-3D028AE23343}"/>
              </a:ext>
            </a:extLst>
          </p:cNvPr>
          <p:cNvSpPr txBox="1"/>
          <p:nvPr/>
        </p:nvSpPr>
        <p:spPr>
          <a:xfrm>
            <a:off x="5333764" y="320293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Anchor </a:t>
            </a:r>
            <a:r>
              <a:rPr lang="en-US" altLang="zh-TW" i="1" dirty="0" err="1">
                <a:latin typeface="+mj-lt"/>
              </a:rPr>
              <a:t>i</a:t>
            </a:r>
            <a:endParaRPr lang="zh-TW" altLang="en-US" i="1" dirty="0">
              <a:latin typeface="+mj-lt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6E916F04-D130-410B-815A-CDCF6A386673}"/>
              </a:ext>
            </a:extLst>
          </p:cNvPr>
          <p:cNvGrpSpPr/>
          <p:nvPr/>
        </p:nvGrpSpPr>
        <p:grpSpPr>
          <a:xfrm>
            <a:off x="4667824" y="3446885"/>
            <a:ext cx="2985983" cy="3506195"/>
            <a:chOff x="4433780" y="2894487"/>
            <a:chExt cx="2985983" cy="3506195"/>
          </a:xfrm>
        </p:grpSpPr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3592210E-CD9F-4D5C-BB94-4C6408802E29}"/>
                </a:ext>
              </a:extLst>
            </p:cNvPr>
            <p:cNvSpPr txBox="1"/>
            <p:nvPr/>
          </p:nvSpPr>
          <p:spPr>
            <a:xfrm>
              <a:off x="6339643" y="2894487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+mj-lt"/>
                </a:rPr>
                <a:t>Sample  </a:t>
              </a:r>
              <a:r>
                <a:rPr lang="en-US" altLang="zh-TW" i="1" dirty="0">
                  <a:latin typeface="+mj-lt"/>
                </a:rPr>
                <a:t>j</a:t>
              </a:r>
              <a:endParaRPr lang="zh-TW" altLang="en-US" i="1" dirty="0">
                <a:latin typeface="+mj-lt"/>
              </a:endParaRPr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6E86D12F-55B9-4575-9EE6-8336D57FCA5A}"/>
                </a:ext>
              </a:extLst>
            </p:cNvPr>
            <p:cNvGrpSpPr/>
            <p:nvPr/>
          </p:nvGrpSpPr>
          <p:grpSpPr>
            <a:xfrm>
              <a:off x="4433780" y="3375100"/>
              <a:ext cx="2412000" cy="3025582"/>
              <a:chOff x="4433780" y="3375100"/>
              <a:chExt cx="2412000" cy="3025582"/>
            </a:xfrm>
          </p:grpSpPr>
          <p:sp>
            <p:nvSpPr>
              <p:cNvPr id="75" name="局部圓 1">
                <a:extLst>
                  <a:ext uri="{FF2B5EF4-FFF2-40B4-BE49-F238E27FC236}">
                    <a16:creationId xmlns:a16="http://schemas.microsoft.com/office/drawing/2014/main" id="{3AE45A04-F311-48F4-8BD2-697A8397E4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3780" y="3988682"/>
                <a:ext cx="2412000" cy="2412000"/>
              </a:xfrm>
              <a:prstGeom prst="pie">
                <a:avLst>
                  <a:gd name="adj1" fmla="val 16202461"/>
                  <a:gd name="adj2" fmla="val 17668317"/>
                </a:avLst>
              </a:prstGeom>
              <a:solidFill>
                <a:srgbClr val="EFF5FB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  <a:latin typeface="+mj-lt"/>
                  <a:cs typeface="Times" panose="02020603050405020304" pitchFamily="18" charset="0"/>
                </a:endParaRPr>
              </a:p>
            </p:txBody>
          </p: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BD9F21BA-1FC1-411B-9104-6A66DA73D670}"/>
                  </a:ext>
                </a:extLst>
              </p:cNvPr>
              <p:cNvCxnSpPr>
                <a:cxnSpLocks/>
                <a:stCxn id="6" idx="4"/>
                <a:endCxn id="75" idx="3"/>
              </p:cNvCxnSpPr>
              <p:nvPr/>
            </p:nvCxnSpPr>
            <p:spPr>
              <a:xfrm>
                <a:off x="5639780" y="3375100"/>
                <a:ext cx="0" cy="613582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id="{9CA7D542-FE57-49A5-BD53-40A7F0AFB10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6107136" y="3413169"/>
                <a:ext cx="329432" cy="756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72610DEC-16E3-4CA1-AB4F-7A631E619606}"/>
                    </a:ext>
                  </a:extLst>
                </p:cNvPr>
                <p:cNvSpPr txBox="1"/>
                <p:nvPr/>
              </p:nvSpPr>
              <p:spPr>
                <a:xfrm>
                  <a:off x="5714875" y="3621782"/>
                  <a:ext cx="312016" cy="3955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72610DEC-16E3-4CA1-AB4F-7A631E619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875" y="3621782"/>
                  <a:ext cx="312016" cy="395558"/>
                </a:xfrm>
                <a:prstGeom prst="rect">
                  <a:avLst/>
                </a:prstGeom>
                <a:blipFill>
                  <a:blip r:embed="rId4"/>
                  <a:stretch>
                    <a:fillRect r="-25490" b="-76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04F85731-873F-4580-A20D-0F0E297142B7}"/>
                </a:ext>
              </a:extLst>
            </p:cNvPr>
            <p:cNvSpPr/>
            <p:nvPr/>
          </p:nvSpPr>
          <p:spPr>
            <a:xfrm>
              <a:off x="6292540" y="3256278"/>
              <a:ext cx="324000" cy="323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803906BD-53B9-49F6-9551-5C2BF21EE33A}"/>
              </a:ext>
            </a:extLst>
          </p:cNvPr>
          <p:cNvGrpSpPr/>
          <p:nvPr/>
        </p:nvGrpSpPr>
        <p:grpSpPr>
          <a:xfrm>
            <a:off x="4667824" y="3927498"/>
            <a:ext cx="3679708" cy="3030812"/>
            <a:chOff x="4667824" y="3927498"/>
            <a:chExt cx="3679708" cy="3030812"/>
          </a:xfrm>
        </p:grpSpPr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4F06F24C-0580-4639-9C45-FC37EA6646CD}"/>
                </a:ext>
              </a:extLst>
            </p:cNvPr>
            <p:cNvSpPr txBox="1"/>
            <p:nvPr/>
          </p:nvSpPr>
          <p:spPr>
            <a:xfrm>
              <a:off x="7267412" y="482151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+mj-lt"/>
                </a:rPr>
                <a:t>Sample </a:t>
              </a:r>
              <a:r>
                <a:rPr lang="en-US" altLang="zh-TW" i="1" dirty="0">
                  <a:latin typeface="+mj-lt"/>
                </a:rPr>
                <a:t>k</a:t>
              </a:r>
              <a:endParaRPr lang="zh-TW" altLang="en-US" i="1" dirty="0">
                <a:latin typeface="+mj-lt"/>
              </a:endParaRPr>
            </a:p>
          </p:txBody>
        </p:sp>
        <p:sp>
          <p:nvSpPr>
            <p:cNvPr id="87" name="局部圓 1">
              <a:extLst>
                <a:ext uri="{FF2B5EF4-FFF2-40B4-BE49-F238E27FC236}">
                  <a16:creationId xmlns:a16="http://schemas.microsoft.com/office/drawing/2014/main" id="{93DA0BD1-ED4E-4641-B875-1690F5159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67824" y="4546310"/>
              <a:ext cx="2412000" cy="2412000"/>
            </a:xfrm>
            <a:prstGeom prst="pie">
              <a:avLst>
                <a:gd name="adj1" fmla="val 16202461"/>
                <a:gd name="adj2" fmla="val 19456975"/>
              </a:avLst>
            </a:prstGeom>
            <a:solidFill>
              <a:srgbClr val="EFF5FB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  <a:latin typeface="+mj-lt"/>
                <a:cs typeface="Times" panose="02020603050405020304" pitchFamily="18" charset="0"/>
              </a:endParaRPr>
            </a:p>
          </p:txBody>
        </p: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BAA97CFC-FFBD-4810-970F-D62D8D553DE5}"/>
                </a:ext>
              </a:extLst>
            </p:cNvPr>
            <p:cNvCxnSpPr>
              <a:cxnSpLocks/>
              <a:stCxn id="6" idx="4"/>
              <a:endCxn id="87" idx="3"/>
            </p:cNvCxnSpPr>
            <p:nvPr/>
          </p:nvCxnSpPr>
          <p:spPr>
            <a:xfrm>
              <a:off x="5873824" y="3927498"/>
              <a:ext cx="0" cy="6188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B4A7CE1A-FCC0-42C9-930C-3886B6AE5E8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6740944" y="4584742"/>
              <a:ext cx="763320" cy="540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9824B889-513D-446F-9B87-381D985D56F4}"/>
                </a:ext>
              </a:extLst>
            </p:cNvPr>
            <p:cNvSpPr/>
            <p:nvPr/>
          </p:nvSpPr>
          <p:spPr>
            <a:xfrm>
              <a:off x="7326324" y="4457073"/>
              <a:ext cx="324000" cy="323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93">
                  <a:extLst>
                    <a:ext uri="{FF2B5EF4-FFF2-40B4-BE49-F238E27FC236}">
                      <a16:creationId xmlns:a16="http://schemas.microsoft.com/office/drawing/2014/main" id="{3D242EC9-5B15-4EDC-AF3A-9C43B5F5398A}"/>
                    </a:ext>
                  </a:extLst>
                </p:cNvPr>
                <p:cNvSpPr txBox="1"/>
                <p:nvPr/>
              </p:nvSpPr>
              <p:spPr>
                <a:xfrm>
                  <a:off x="6307079" y="4317818"/>
                  <a:ext cx="3120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4" name="文字方塊 93">
                  <a:extLst>
                    <a:ext uri="{FF2B5EF4-FFF2-40B4-BE49-F238E27FC236}">
                      <a16:creationId xmlns:a16="http://schemas.microsoft.com/office/drawing/2014/main" id="{3D242EC9-5B15-4EDC-AF3A-9C43B5F539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7079" y="4317818"/>
                  <a:ext cx="312016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9412"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1029B3E2-0F44-4249-A3DC-015DE3DF6F91}"/>
              </a:ext>
            </a:extLst>
          </p:cNvPr>
          <p:cNvGrpSpPr/>
          <p:nvPr/>
        </p:nvGrpSpPr>
        <p:grpSpPr>
          <a:xfrm>
            <a:off x="5868145" y="2953198"/>
            <a:ext cx="2289440" cy="2816062"/>
            <a:chOff x="5868145" y="2953198"/>
            <a:chExt cx="2289440" cy="2816062"/>
          </a:xfrm>
        </p:grpSpPr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1E201878-89CF-4D1E-B490-2ACFF7729A23}"/>
                </a:ext>
              </a:extLst>
            </p:cNvPr>
            <p:cNvGrpSpPr/>
            <p:nvPr/>
          </p:nvGrpSpPr>
          <p:grpSpPr>
            <a:xfrm>
              <a:off x="5868145" y="3098408"/>
              <a:ext cx="2289440" cy="2670852"/>
              <a:chOff x="5868145" y="3098408"/>
              <a:chExt cx="2289440" cy="2670852"/>
            </a:xfrm>
          </p:grpSpPr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724E1B68-7CEF-424A-A608-F128DD9334A3}"/>
                  </a:ext>
                </a:extLst>
              </p:cNvPr>
              <p:cNvGrpSpPr/>
              <p:nvPr/>
            </p:nvGrpSpPr>
            <p:grpSpPr>
              <a:xfrm>
                <a:off x="5868145" y="3098408"/>
                <a:ext cx="908670" cy="2670852"/>
                <a:chOff x="5868145" y="3098408"/>
                <a:chExt cx="908670" cy="2670852"/>
              </a:xfrm>
            </p:grpSpPr>
            <p:cxnSp>
              <p:nvCxnSpPr>
                <p:cNvPr id="39" name="直線接點 38">
                  <a:extLst>
                    <a:ext uri="{FF2B5EF4-FFF2-40B4-BE49-F238E27FC236}">
                      <a16:creationId xmlns:a16="http://schemas.microsoft.com/office/drawing/2014/main" id="{C18EEC07-F388-4596-AEF7-528E46896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8145" y="3429000"/>
                  <a:ext cx="579840" cy="234026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文字方塊 41">
                      <a:extLst>
                        <a:ext uri="{FF2B5EF4-FFF2-40B4-BE49-F238E27FC236}">
                          <a16:creationId xmlns:a16="http://schemas.microsoft.com/office/drawing/2014/main" id="{0FE5D23F-B608-4C2E-B9E8-75B9DAD156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44857" y="3098408"/>
                      <a:ext cx="531958" cy="3907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文字方塊 41">
                      <a:extLst>
                        <a:ext uri="{FF2B5EF4-FFF2-40B4-BE49-F238E27FC236}">
                          <a16:creationId xmlns:a16="http://schemas.microsoft.com/office/drawing/2014/main" id="{0FE5D23F-B608-4C2E-B9E8-75B9DAD156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44857" y="3098408"/>
                      <a:ext cx="531958" cy="39074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02" name="橢圓 101">
                <a:extLst>
                  <a:ext uri="{FF2B5EF4-FFF2-40B4-BE49-F238E27FC236}">
                    <a16:creationId xmlns:a16="http://schemas.microsoft.com/office/drawing/2014/main" id="{DCA7A752-2D6C-49EC-A344-E038FB9E0351}"/>
                  </a:ext>
                </a:extLst>
              </p:cNvPr>
              <p:cNvSpPr/>
              <p:nvPr/>
            </p:nvSpPr>
            <p:spPr>
              <a:xfrm>
                <a:off x="6848342" y="3965526"/>
                <a:ext cx="324000" cy="32380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216BDA93-EA3B-40BB-8C7C-15F2BF804F13}"/>
                  </a:ext>
                </a:extLst>
              </p:cNvPr>
              <p:cNvSpPr txBox="1"/>
              <p:nvPr/>
            </p:nvSpPr>
            <p:spPr>
              <a:xfrm>
                <a:off x="7077465" y="3632227"/>
                <a:ext cx="108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+mj-lt"/>
                  </a:rPr>
                  <a:t>Sample  </a:t>
                </a:r>
                <a:r>
                  <a:rPr lang="en-US" altLang="zh-TW" i="1" dirty="0">
                    <a:latin typeface="+mj-lt"/>
                  </a:rPr>
                  <a:t>j</a:t>
                </a:r>
                <a:endParaRPr lang="zh-TW" altLang="en-US" i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064FD43-32FD-4ECA-873B-94CD1B7C22FB}"/>
                    </a:ext>
                  </a:extLst>
                </p:cNvPr>
                <p:cNvSpPr txBox="1"/>
                <p:nvPr/>
              </p:nvSpPr>
              <p:spPr>
                <a:xfrm>
                  <a:off x="6341180" y="2953198"/>
                  <a:ext cx="1728192" cy="395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064FD43-32FD-4ECA-873B-94CD1B7C2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1180" y="2953198"/>
                  <a:ext cx="1728192" cy="395621"/>
                </a:xfrm>
                <a:prstGeom prst="rect">
                  <a:avLst/>
                </a:prstGeom>
                <a:blipFill>
                  <a:blip r:embed="rId7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7A97461C-0BE4-41B4-A34F-988AA3B58577}"/>
              </a:ext>
            </a:extLst>
          </p:cNvPr>
          <p:cNvGrpSpPr/>
          <p:nvPr/>
        </p:nvGrpSpPr>
        <p:grpSpPr>
          <a:xfrm>
            <a:off x="5870680" y="4316457"/>
            <a:ext cx="3512416" cy="1435853"/>
            <a:chOff x="5870680" y="4316457"/>
            <a:chExt cx="3512416" cy="1435853"/>
          </a:xfrm>
        </p:grpSpPr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F2B55578-6382-483F-B25B-D2FA42C31265}"/>
                </a:ext>
              </a:extLst>
            </p:cNvPr>
            <p:cNvGrpSpPr/>
            <p:nvPr/>
          </p:nvGrpSpPr>
          <p:grpSpPr>
            <a:xfrm>
              <a:off x="5870680" y="4316457"/>
              <a:ext cx="2810504" cy="1435853"/>
              <a:chOff x="4959169" y="3413306"/>
              <a:chExt cx="2810504" cy="1435853"/>
            </a:xfrm>
          </p:grpSpPr>
          <p:grpSp>
            <p:nvGrpSpPr>
              <p:cNvPr id="106" name="群組 105">
                <a:extLst>
                  <a:ext uri="{FF2B5EF4-FFF2-40B4-BE49-F238E27FC236}">
                    <a16:creationId xmlns:a16="http://schemas.microsoft.com/office/drawing/2014/main" id="{D88A9D44-7BD7-41DF-8145-7CD9B6A299ED}"/>
                  </a:ext>
                </a:extLst>
              </p:cNvPr>
              <p:cNvGrpSpPr/>
              <p:nvPr/>
            </p:nvGrpSpPr>
            <p:grpSpPr>
              <a:xfrm>
                <a:off x="4959169" y="4140693"/>
                <a:ext cx="2611479" cy="708466"/>
                <a:chOff x="4959169" y="4140693"/>
                <a:chExt cx="2611479" cy="708466"/>
              </a:xfrm>
            </p:grpSpPr>
            <p:cxnSp>
              <p:nvCxnSpPr>
                <p:cNvPr id="109" name="直線接點 108">
                  <a:extLst>
                    <a:ext uri="{FF2B5EF4-FFF2-40B4-BE49-F238E27FC236}">
                      <a16:creationId xmlns:a16="http://schemas.microsoft.com/office/drawing/2014/main" id="{0E066433-CFDD-4A79-A904-2D742C3A8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59169" y="4360332"/>
                  <a:ext cx="2131850" cy="488827"/>
                </a:xfrm>
                <a:prstGeom prst="line">
                  <a:avLst/>
                </a:prstGeom>
                <a:ln w="38100">
                  <a:solidFill>
                    <a:srgbClr val="FF33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1" name="文字方塊 120">
                      <a:extLst>
                        <a:ext uri="{FF2B5EF4-FFF2-40B4-BE49-F238E27FC236}">
                          <a16:creationId xmlns:a16="http://schemas.microsoft.com/office/drawing/2014/main" id="{13879313-97D3-4006-9F74-8414E5950B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8690" y="4140693"/>
                      <a:ext cx="5319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121" name="文字方塊 120">
                      <a:extLst>
                        <a:ext uri="{FF2B5EF4-FFF2-40B4-BE49-F238E27FC236}">
                          <a16:creationId xmlns:a16="http://schemas.microsoft.com/office/drawing/2014/main" id="{13879313-97D3-4006-9F74-8414E5950B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38690" y="4140693"/>
                      <a:ext cx="531958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07" name="橢圓 106">
                <a:extLst>
                  <a:ext uri="{FF2B5EF4-FFF2-40B4-BE49-F238E27FC236}">
                    <a16:creationId xmlns:a16="http://schemas.microsoft.com/office/drawing/2014/main" id="{D70D1748-B13E-4813-BB2F-8E04705C6377}"/>
                  </a:ext>
                </a:extLst>
              </p:cNvPr>
              <p:cNvSpPr/>
              <p:nvPr/>
            </p:nvSpPr>
            <p:spPr>
              <a:xfrm>
                <a:off x="6417103" y="3536972"/>
                <a:ext cx="324000" cy="3238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CDBC5C1-0416-432C-8612-FD27E777ECB6}"/>
                  </a:ext>
                </a:extLst>
              </p:cNvPr>
              <p:cNvSpPr txBox="1"/>
              <p:nvPr/>
            </p:nvSpPr>
            <p:spPr>
              <a:xfrm>
                <a:off x="6689553" y="3413306"/>
                <a:ext cx="108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+mj-lt"/>
                  </a:rPr>
                  <a:t>Sample </a:t>
                </a:r>
                <a:r>
                  <a:rPr lang="en-US" altLang="zh-TW" i="1" dirty="0">
                    <a:latin typeface="+mj-lt"/>
                  </a:rPr>
                  <a:t>k</a:t>
                </a:r>
                <a:endParaRPr lang="zh-TW" altLang="en-US" i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AA9A005E-C948-4195-BF6C-F6391D6CF3BE}"/>
                    </a:ext>
                  </a:extLst>
                </p:cNvPr>
                <p:cNvSpPr txBox="1"/>
                <p:nvPr/>
              </p:nvSpPr>
              <p:spPr>
                <a:xfrm>
                  <a:off x="7654904" y="4675608"/>
                  <a:ext cx="17281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𝒊𝒌</m:t>
                            </m:r>
                          </m:sub>
                        </m:sSub>
                        <m: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AA9A005E-C948-4195-BF6C-F6391D6CF3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4904" y="4675608"/>
                  <a:ext cx="1728192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3390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for Emotion Recognition (3 / 4)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 the orthogonal relation and embedding density to form a regularization for embedding learning.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D31880-AC75-7E45-9F29-E71A06685CE5}"/>
              </a:ext>
            </a:extLst>
          </p:cNvPr>
          <p:cNvSpPr/>
          <p:nvPr/>
        </p:nvSpPr>
        <p:spPr>
          <a:xfrm>
            <a:off x="1315739" y="2653712"/>
            <a:ext cx="3600000" cy="3600000"/>
          </a:xfrm>
          <a:prstGeom prst="rect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8DD09057-90D2-1840-9002-AB510A58CFB6}"/>
              </a:ext>
            </a:extLst>
          </p:cNvPr>
          <p:cNvSpPr>
            <a:spLocks noChangeAspect="1"/>
          </p:cNvSpPr>
          <p:nvPr/>
        </p:nvSpPr>
        <p:spPr>
          <a:xfrm>
            <a:off x="3025739" y="4363712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970D596F-C471-8545-97DA-C05A076AE8E6}"/>
              </a:ext>
            </a:extLst>
          </p:cNvPr>
          <p:cNvSpPr>
            <a:spLocks noChangeAspect="1"/>
          </p:cNvSpPr>
          <p:nvPr/>
        </p:nvSpPr>
        <p:spPr>
          <a:xfrm>
            <a:off x="1553386" y="2870561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69BD8916-6882-9045-9245-3BAE752F087B}"/>
              </a:ext>
            </a:extLst>
          </p:cNvPr>
          <p:cNvSpPr>
            <a:spLocks noChangeAspect="1"/>
          </p:cNvSpPr>
          <p:nvPr/>
        </p:nvSpPr>
        <p:spPr>
          <a:xfrm>
            <a:off x="3658521" y="4688260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0586C545-6A2C-794A-8B0C-EA9A5243CD25}"/>
              </a:ext>
            </a:extLst>
          </p:cNvPr>
          <p:cNvSpPr>
            <a:spLocks noChangeAspect="1"/>
          </p:cNvSpPr>
          <p:nvPr/>
        </p:nvSpPr>
        <p:spPr>
          <a:xfrm>
            <a:off x="1756738" y="5678873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DF5D8A0F-FB20-3840-9DF3-6B6C0212C7C3}"/>
              </a:ext>
            </a:extLst>
          </p:cNvPr>
          <p:cNvSpPr>
            <a:spLocks noChangeAspect="1"/>
          </p:cNvSpPr>
          <p:nvPr/>
        </p:nvSpPr>
        <p:spPr>
          <a:xfrm>
            <a:off x="4325257" y="3861029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56AAE2A9-DC01-194C-867C-DB69526A0AC7}"/>
              </a:ext>
            </a:extLst>
          </p:cNvPr>
          <p:cNvSpPr>
            <a:spLocks noChangeAspect="1"/>
          </p:cNvSpPr>
          <p:nvPr/>
        </p:nvSpPr>
        <p:spPr>
          <a:xfrm>
            <a:off x="3388427" y="3499489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B7A9458-F4F4-3949-9CA5-5428E4924066}"/>
              </a:ext>
            </a:extLst>
          </p:cNvPr>
          <p:cNvSpPr>
            <a:spLocks noChangeAspect="1"/>
          </p:cNvSpPr>
          <p:nvPr/>
        </p:nvSpPr>
        <p:spPr>
          <a:xfrm>
            <a:off x="2899874" y="4720520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4CEFF4BB-C7CC-3649-87E9-9D97B3225500}"/>
              </a:ext>
            </a:extLst>
          </p:cNvPr>
          <p:cNvSpPr>
            <a:spLocks noChangeAspect="1"/>
          </p:cNvSpPr>
          <p:nvPr/>
        </p:nvSpPr>
        <p:spPr>
          <a:xfrm>
            <a:off x="1945739" y="4273712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A3964B36-385F-8D4D-BAFF-E09C9CBE125C}"/>
              </a:ext>
            </a:extLst>
          </p:cNvPr>
          <p:cNvSpPr>
            <a:spLocks noChangeAspect="1"/>
          </p:cNvSpPr>
          <p:nvPr/>
        </p:nvSpPr>
        <p:spPr>
          <a:xfrm>
            <a:off x="1894387" y="3232360"/>
            <a:ext cx="2442705" cy="2442705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3250C10E-4067-9745-8ECF-8FAB72164EEB}"/>
              </a:ext>
            </a:extLst>
          </p:cNvPr>
          <p:cNvCxnSpPr>
            <a:cxnSpLocks/>
          </p:cNvCxnSpPr>
          <p:nvPr/>
        </p:nvCxnSpPr>
        <p:spPr>
          <a:xfrm>
            <a:off x="1315739" y="6464264"/>
            <a:ext cx="720000" cy="0"/>
          </a:xfrm>
          <a:prstGeom prst="line">
            <a:avLst/>
          </a:prstGeom>
          <a:ln w="571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8CA43C65-467F-F943-AF4B-1684BF0B3E87}"/>
              </a:ext>
            </a:extLst>
          </p:cNvPr>
          <p:cNvSpPr txBox="1"/>
          <p:nvPr/>
        </p:nvSpPr>
        <p:spPr>
          <a:xfrm>
            <a:off x="2084138" y="6309320"/>
            <a:ext cx="1211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Density field</a:t>
            </a:r>
            <a:endParaRPr kumimoji="1" lang="zh-TW" altLang="en-US" sz="1400" dirty="0">
              <a:latin typeface="Times" pitchFamily="2" charset="0"/>
              <a:cs typeface="Tahoma" panose="020B0604030504040204" pitchFamily="34" charset="0"/>
            </a:endParaRPr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222334BF-0262-884F-8471-E70C29BABE44}"/>
              </a:ext>
            </a:extLst>
          </p:cNvPr>
          <p:cNvSpPr/>
          <p:nvPr/>
        </p:nvSpPr>
        <p:spPr>
          <a:xfrm rot="2774507">
            <a:off x="1372435" y="2785548"/>
            <a:ext cx="1043903" cy="825830"/>
          </a:xfrm>
          <a:prstGeom prst="rightArrow">
            <a:avLst>
              <a:gd name="adj1" fmla="val 51479"/>
              <a:gd name="adj2" fmla="val 46347"/>
            </a:avLst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向右箭號 87">
            <a:extLst>
              <a:ext uri="{FF2B5EF4-FFF2-40B4-BE49-F238E27FC236}">
                <a16:creationId xmlns:a16="http://schemas.microsoft.com/office/drawing/2014/main" id="{32D5777C-1937-8648-8D5B-9D217B1AA1A1}"/>
              </a:ext>
            </a:extLst>
          </p:cNvPr>
          <p:cNvSpPr/>
          <p:nvPr/>
        </p:nvSpPr>
        <p:spPr>
          <a:xfrm rot="19069157">
            <a:off x="1602892" y="5209273"/>
            <a:ext cx="779166" cy="825830"/>
          </a:xfrm>
          <a:prstGeom prst="rightArrow">
            <a:avLst>
              <a:gd name="adj1" fmla="val 51479"/>
              <a:gd name="adj2" fmla="val 46347"/>
            </a:avLst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向右箭號 88">
            <a:extLst>
              <a:ext uri="{FF2B5EF4-FFF2-40B4-BE49-F238E27FC236}">
                <a16:creationId xmlns:a16="http://schemas.microsoft.com/office/drawing/2014/main" id="{AEBD1956-3B5B-BD45-B099-62115740EFDC}"/>
              </a:ext>
            </a:extLst>
          </p:cNvPr>
          <p:cNvSpPr/>
          <p:nvPr/>
        </p:nvSpPr>
        <p:spPr>
          <a:xfrm rot="9377661">
            <a:off x="4124756" y="3547545"/>
            <a:ext cx="448504" cy="825830"/>
          </a:xfrm>
          <a:prstGeom prst="rightArrow">
            <a:avLst>
              <a:gd name="adj1" fmla="val 51479"/>
              <a:gd name="adj2" fmla="val 46347"/>
            </a:avLst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F7719BE-9032-154F-B79B-1AAB6CD6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36</a:t>
            </a:fld>
            <a:endParaRPr lang="en-US" altLang="ja-JP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8962327-E08C-4CEA-ACDF-DD730FEE0B0E}"/>
              </a:ext>
            </a:extLst>
          </p:cNvPr>
          <p:cNvSpPr txBox="1"/>
          <p:nvPr/>
        </p:nvSpPr>
        <p:spPr>
          <a:xfrm>
            <a:off x="2671197" y="4048182"/>
            <a:ext cx="889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Anchor </a:t>
            </a:r>
            <a:r>
              <a:rPr kumimoji="1" lang="en-US" altLang="zh-TW" sz="1400" i="1" dirty="0" err="1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endParaRPr kumimoji="1" lang="zh-TW" altLang="en-US" sz="1400" i="1" dirty="0">
              <a:latin typeface="Times" pitchFamily="2" charset="0"/>
              <a:cs typeface="Tahoma" panose="020B060403050404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49D5940-9CF4-4B2F-8993-9F289BDFB3C4}"/>
              </a:ext>
            </a:extLst>
          </p:cNvPr>
          <p:cNvSpPr txBox="1"/>
          <p:nvPr/>
        </p:nvSpPr>
        <p:spPr>
          <a:xfrm>
            <a:off x="4114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1D276C1-EB56-4830-ABDF-8CBDDE4D1FD6}"/>
                  </a:ext>
                </a:extLst>
              </p:cNvPr>
              <p:cNvSpPr txBox="1"/>
              <p:nvPr/>
            </p:nvSpPr>
            <p:spPr>
              <a:xfrm>
                <a:off x="5164481" y="3558723"/>
                <a:ext cx="3807994" cy="120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TW" sz="1600" dirty="0">
                    <a:latin typeface="+mj-lt"/>
                  </a:rPr>
                  <a:t>Measured by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1600" b="1" dirty="0">
                    <a:solidFill>
                      <a:srgbClr val="0070C0"/>
                    </a:solidFill>
                    <a:latin typeface="+mj-lt"/>
                  </a:rPr>
                  <a:t>averaging </a:t>
                </a:r>
                <a:r>
                  <a:rPr lang="en-US" altLang="zh-TW" sz="1600" b="1" i="1" dirty="0">
                    <a:solidFill>
                      <a:srgbClr val="0070C0"/>
                    </a:solidFill>
                    <a:latin typeface="+mj-lt"/>
                  </a:rPr>
                  <a:t>all</a:t>
                </a:r>
                <a:r>
                  <a:rPr lang="en-US" altLang="zh-TW" sz="1600" b="1" dirty="0">
                    <a:solidFill>
                      <a:srgbClr val="0070C0"/>
                    </a:solidFill>
                    <a:latin typeface="+mj-lt"/>
                  </a:rPr>
                  <a:t> </a:t>
                </a:r>
                <a:r>
                  <a:rPr lang="en-US" altLang="zh-TW" sz="1600" b="1" i="1" dirty="0">
                    <a:solidFill>
                      <a:srgbClr val="0070C0"/>
                    </a:solidFill>
                    <a:latin typeface="+mj-lt"/>
                  </a:rPr>
                  <a:t>intra-class similarity pair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TW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zh-TW" sz="1600" b="1" i="1" dirty="0">
                    <a:solidFill>
                      <a:srgbClr val="0070C0"/>
                    </a:solidFill>
                    <a:latin typeface="+mj-lt"/>
                  </a:rPr>
                  <a:t>)</a:t>
                </a:r>
                <a:endParaRPr lang="zh-TW" altLang="en-US" sz="1600" b="1" i="1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1D276C1-EB56-4830-ABDF-8CBDDE4D1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481" y="3558723"/>
                <a:ext cx="3807994" cy="1201611"/>
              </a:xfrm>
              <a:prstGeom prst="rect">
                <a:avLst/>
              </a:prstGeom>
              <a:blipFill>
                <a:blip r:embed="rId3"/>
                <a:stretch>
                  <a:fillRect b="-35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DFE37ED1-BEB4-4B82-A4DC-D1227371343F}"/>
              </a:ext>
            </a:extLst>
          </p:cNvPr>
          <p:cNvSpPr txBox="1"/>
          <p:nvPr/>
        </p:nvSpPr>
        <p:spPr>
          <a:xfrm>
            <a:off x="1832475" y="4355431"/>
            <a:ext cx="889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i="1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j</a:t>
            </a:r>
            <a:r>
              <a:rPr kumimoji="1" lang="en-US" altLang="zh-TW" sz="1400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kumimoji="1" lang="en-US" altLang="zh-TW" sz="1400" dirty="0" err="1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endParaRPr kumimoji="1" lang="zh-TW" altLang="en-US" sz="1400" dirty="0">
              <a:latin typeface="Times" pitchFamily="2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36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7" grpId="0" animBg="1"/>
      <p:bldP spid="88" grpId="0" animBg="1"/>
      <p:bldP spid="89" grpId="0" animBg="1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Orthogonal-like relations: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Density term: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Overall loss: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D1E6273-8125-7F46-B72D-9083116BE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080577"/>
            <a:ext cx="3803588" cy="98941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91BB457-589F-5B49-83CB-11EF7BAEC7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23" y="5250194"/>
            <a:ext cx="2931914" cy="10668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248209-B2E4-4A96-B2AA-DEF30C81ED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861048"/>
            <a:ext cx="4455332" cy="8560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for Emotion Recognition (4 / 4)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ADD783-630B-574D-93A9-E93A33229E08}"/>
                  </a:ext>
                </a:extLst>
              </p:cNvPr>
              <p:cNvSpPr txBox="1"/>
              <p:nvPr/>
            </p:nvSpPr>
            <p:spPr>
              <a:xfrm>
                <a:off x="6157872" y="1484784"/>
                <a:ext cx="3000886" cy="3628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</a:t>
                </a:r>
                <a:r>
                  <a:rPr lang="en-US" altLang="zh-TW" sz="1200" i="1" dirty="0">
                    <a:latin typeface="Times" pitchFamily="2" charset="0"/>
                  </a:rPr>
                  <a:t> </a:t>
                </a:r>
                <a:r>
                  <a:rPr lang="en-US" altLang="zh-TW" sz="1200" dirty="0">
                    <a:latin typeface="Times" pitchFamily="2" charset="0"/>
                  </a:rPr>
                  <a:t> </a:t>
                </a:r>
                <a:r>
                  <a:rPr lang="en-US" altLang="zh-TW" sz="1200" i="1" dirty="0" err="1">
                    <a:latin typeface="Times" pitchFamily="2" charset="0"/>
                  </a:rPr>
                  <a:t>i</a:t>
                </a:r>
                <a:r>
                  <a:rPr lang="en-US" altLang="zh-TW" sz="1200" dirty="0" err="1">
                    <a:latin typeface="Times" pitchFamily="2" charset="0"/>
                  </a:rPr>
                  <a:t>-th</a:t>
                </a:r>
                <a:r>
                  <a:rPr lang="en-US" altLang="zh-TW" sz="1200" dirty="0">
                    <a:latin typeface="Times" pitchFamily="2" charset="0"/>
                  </a:rPr>
                  <a:t> anchor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</a:t>
                </a:r>
                <a:r>
                  <a:rPr lang="en-US" altLang="zh-TW" sz="1200" i="1" dirty="0">
                    <a:latin typeface="Times" pitchFamily="2" charset="0"/>
                  </a:rPr>
                  <a:t> </a:t>
                </a:r>
                <a:r>
                  <a:rPr lang="en-US" altLang="zh-TW" sz="1200" dirty="0">
                    <a:latin typeface="Times" pitchFamily="2" charset="0"/>
                  </a:rPr>
                  <a:t> </a:t>
                </a:r>
                <a:r>
                  <a:rPr lang="en-US" altLang="zh-TW" sz="1200" i="1" dirty="0">
                    <a:latin typeface="Times" pitchFamily="2" charset="0"/>
                  </a:rPr>
                  <a:t>j</a:t>
                </a:r>
                <a:r>
                  <a:rPr lang="en-US" altLang="zh-TW" sz="1200" dirty="0">
                    <a:latin typeface="Times" pitchFamily="2" charset="0"/>
                  </a:rPr>
                  <a:t>-</a:t>
                </a:r>
                <a:r>
                  <a:rPr lang="en-US" altLang="zh-TW" sz="1200" dirty="0" err="1">
                    <a:latin typeface="Times" pitchFamily="2" charset="0"/>
                  </a:rPr>
                  <a:t>th</a:t>
                </a:r>
                <a:r>
                  <a:rPr lang="en-US" altLang="zh-TW" sz="1200" dirty="0">
                    <a:latin typeface="Times" pitchFamily="2" charset="0"/>
                  </a:rPr>
                  <a:t> sample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similarity between </a:t>
                </a:r>
                <a:r>
                  <a:rPr lang="en-US" altLang="zh-TW" sz="1200" i="1" dirty="0" err="1">
                    <a:latin typeface="Times" pitchFamily="2" charset="0"/>
                  </a:rPr>
                  <a:t>i</a:t>
                </a:r>
                <a:r>
                  <a:rPr lang="en-US" altLang="zh-TW" sz="1200" dirty="0">
                    <a:latin typeface="Times" pitchFamily="2" charset="0"/>
                  </a:rPr>
                  <a:t> (anchor) and </a:t>
                </a:r>
                <a:r>
                  <a:rPr lang="en-US" altLang="zh-TW" sz="1200" i="1" dirty="0">
                    <a:latin typeface="Times" pitchFamily="2" charset="0"/>
                  </a:rPr>
                  <a:t>j</a:t>
                </a:r>
                <a:r>
                  <a:rPr lang="en-US" altLang="zh-TW" sz="1200" dirty="0">
                    <a:latin typeface="Times" pitchFamily="2" charset="0"/>
                  </a:rPr>
                  <a:t> (sample) </a:t>
                </a:r>
                <a:endParaRPr lang="en-US" altLang="zh-TW" sz="1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batch size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altLang="zh-TW" sz="1200" dirty="0">
                    <a:latin typeface="Cambria Math" panose="02040503050406030204" pitchFamily="18" charset="0"/>
                  </a:rPr>
                  <a:t>: number of intra-class pairs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TW" sz="1200" dirty="0">
                    <a:latin typeface="Cambria Math" panose="02040503050406030204" pitchFamily="18" charset="0"/>
                  </a:rPr>
                  <a:t>: number </a:t>
                </a:r>
                <a:r>
                  <a:rPr lang="en-US" altLang="zh-TW" sz="1200">
                    <a:latin typeface="Cambria Math" panose="02040503050406030204" pitchFamily="18" charset="0"/>
                  </a:rPr>
                  <a:t>of inter-class </a:t>
                </a:r>
                <a:r>
                  <a:rPr lang="en-US" altLang="zh-TW" sz="1200" dirty="0">
                    <a:latin typeface="Cambria Math" panose="02040503050406030204" pitchFamily="18" charset="0"/>
                  </a:rPr>
                  <a:t>pairs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mean of intra-class pairs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TW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altLang="zh-TW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mean of inter-class pairs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altLang="zh-TW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hinge loss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intra-class boundary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inter-class boundary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norm value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ADD783-630B-574D-93A9-E93A33229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872" y="1484784"/>
                <a:ext cx="3000886" cy="3628173"/>
              </a:xfrm>
              <a:prstGeom prst="rect">
                <a:avLst/>
              </a:prstGeom>
              <a:blipFill>
                <a:blip r:embed="rId6"/>
                <a:stretch>
                  <a:fillRect l="-1688" r="-2532" b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F1DD68E-0DE0-BE4C-B124-D1CBE44ADED7}"/>
                  </a:ext>
                </a:extLst>
              </p:cNvPr>
              <p:cNvSpPr txBox="1"/>
              <p:nvPr/>
            </p:nvSpPr>
            <p:spPr>
              <a:xfrm>
                <a:off x="2411760" y="3068960"/>
                <a:ext cx="192847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F1DD68E-0DE0-BE4C-B124-D1CBE44AD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3068960"/>
                <a:ext cx="1928477" cy="298415"/>
              </a:xfrm>
              <a:prstGeom prst="rect">
                <a:avLst/>
              </a:prstGeom>
              <a:blipFill>
                <a:blip r:embed="rId7"/>
                <a:stretch>
                  <a:fillRect l="-2532" b="-20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4F7D60-972B-5647-A51C-E11CC5CE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3962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200" dirty="0"/>
              <a:t>Distributed Loss for Depression Estimation (1 / 3)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 is a regression task.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to predict a precise regression score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Mean Square Error (MSE) loss for optimization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 may not refine the intensity of the loss properly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 square operation to enlarge the penalty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5D40050-7753-8447-9653-1AB7E6690C0E}"/>
                  </a:ext>
                </a:extLst>
              </p:cNvPr>
              <p:cNvSpPr txBox="1"/>
              <p:nvPr/>
            </p:nvSpPr>
            <p:spPr>
              <a:xfrm>
                <a:off x="854687" y="4580016"/>
                <a:ext cx="2581669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5D40050-7753-8447-9653-1AB7E669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87" y="4580016"/>
                <a:ext cx="2581669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72818D46-DAC1-C942-A7C8-A887E8FDF192}"/>
              </a:ext>
            </a:extLst>
          </p:cNvPr>
          <p:cNvSpPr/>
          <p:nvPr/>
        </p:nvSpPr>
        <p:spPr>
          <a:xfrm>
            <a:off x="764818" y="402051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loss: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0159FE44-D9B2-8E42-9509-9DAC53F11CDF}"/>
                  </a:ext>
                </a:extLst>
              </p:cNvPr>
              <p:cNvSpPr txBox="1"/>
              <p:nvPr/>
            </p:nvSpPr>
            <p:spPr>
              <a:xfrm>
                <a:off x="2517765" y="5677296"/>
                <a:ext cx="993029" cy="806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batch size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ground-truth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</a:t>
                </a: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0159FE44-D9B2-8E42-9509-9DAC53F11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765" y="5677296"/>
                <a:ext cx="993029" cy="806054"/>
              </a:xfrm>
              <a:prstGeom prst="rect">
                <a:avLst/>
              </a:prstGeom>
              <a:blipFill>
                <a:blip r:embed="rId5"/>
                <a:stretch>
                  <a:fillRect l="-6329" r="-7595" b="-10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0E83261F-FCA7-44CF-9B40-A65FBB3C95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643706"/>
            <a:ext cx="3366631" cy="3212976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6DD8833E-81A7-4C7E-9207-DF2B254E46A9}"/>
              </a:ext>
            </a:extLst>
          </p:cNvPr>
          <p:cNvSpPr/>
          <p:nvPr/>
        </p:nvSpPr>
        <p:spPr>
          <a:xfrm>
            <a:off x="4427984" y="5013176"/>
            <a:ext cx="2448272" cy="1944216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BFB59C7-0665-426F-A11E-4265D41FE66E}"/>
                  </a:ext>
                </a:extLst>
              </p:cNvPr>
              <p:cNvSpPr txBox="1"/>
              <p:nvPr/>
            </p:nvSpPr>
            <p:spPr>
              <a:xfrm>
                <a:off x="6665666" y="5615952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BFB59C7-0665-426F-A11E-4265D41F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666" y="5615952"/>
                <a:ext cx="10081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26A793-057B-2D4B-ABAB-A333018B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1984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200" dirty="0"/>
              <a:t>Distributed Loss for Depression Estimation (2 / 3)</a:t>
            </a:r>
            <a:endParaRPr lang="zh-TW" altLang="en-US" sz="36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algn="just"/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We take the classification viewpoint to refine the loss value.</a:t>
                </a:r>
              </a:p>
              <a:p>
                <a:pPr algn="just"/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According to the regression targets </a:t>
                </a:r>
                <a14:m>
                  <m:oMath xmlns:m="http://schemas.openxmlformats.org/officeDocument/2006/math">
                    <m:r>
                      <a:rPr lang="en-US" altLang="zh-TW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, we separate the prediction into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 bins.</a:t>
                </a:r>
              </a:p>
              <a:p>
                <a:pPr lvl="1" algn="just"/>
                <a:r>
                  <a:rPr lang="en-US" altLang="zh-TW" sz="2000" dirty="0">
                    <a:latin typeface="Times" pitchFamily="2" charset="0"/>
                    <a:cs typeface="Times New Roman" panose="02020603050405020304" pitchFamily="18" charset="0"/>
                  </a:rPr>
                  <a:t>MLP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2000" dirty="0">
                    <a:latin typeface="Times" pitchFamily="2" charset="0"/>
                    <a:cs typeface="Times New Roman" panose="02020603050405020304" pitchFamily="18" charset="0"/>
                  </a:rPr>
                  <a:t>neurons to predict the likelihood</a:t>
                </a:r>
              </a:p>
              <a:p>
                <a:pPr marL="457200" lvl="1" indent="0" algn="just">
                  <a:buNone/>
                </a:pPr>
                <a:endParaRPr lang="en-US" altLang="zh-TW" sz="1600" dirty="0">
                  <a:latin typeface="Times" pitchFamily="2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Times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1079" t="-1031" r="-10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E553849-BC68-6849-B4A4-160D95D81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548691"/>
              </p:ext>
            </p:extLst>
          </p:nvPr>
        </p:nvGraphicFramePr>
        <p:xfrm>
          <a:off x="4991096" y="4633918"/>
          <a:ext cx="4044234" cy="1441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2117">
                  <a:extLst>
                    <a:ext uri="{9D8B030D-6E8A-4147-A177-3AD203B41FA5}">
                      <a16:colId xmlns:a16="http://schemas.microsoft.com/office/drawing/2014/main" val="3464795702"/>
                    </a:ext>
                  </a:extLst>
                </a:gridCol>
                <a:gridCol w="2022117">
                  <a:extLst>
                    <a:ext uri="{9D8B030D-6E8A-4147-A177-3AD203B41FA5}">
                      <a16:colId xmlns:a16="http://schemas.microsoft.com/office/drawing/2014/main" val="2430746960"/>
                    </a:ext>
                  </a:extLst>
                </a:gridCol>
              </a:tblGrid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BDI-II Score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Depression Severity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5870842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0 - 13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None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9525896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14 - 19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Mild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5682555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20 - 28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Moderate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4976195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29 - 45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Severe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6022971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F1F50DF8-882A-4342-A23F-A99A1C278F5B}"/>
              </a:ext>
            </a:extLst>
          </p:cNvPr>
          <p:cNvSpPr/>
          <p:nvPr/>
        </p:nvSpPr>
        <p:spPr>
          <a:xfrm>
            <a:off x="395289" y="6360018"/>
            <a:ext cx="7046426" cy="526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[19] A. Beck, R. Steer, R. Ball, and W. Ranieri, "Comparison of Beck Depression Inventories -IA and -II in psychiatric outpatients," </a:t>
            </a:r>
            <a:r>
              <a:rPr lang="en-US" altLang="zh-TW" sz="1000" i="1" kern="100" dirty="0">
                <a:latin typeface="Times" pitchFamily="2" charset="0"/>
                <a:ea typeface="標楷體" panose="02010601000101010101" pitchFamily="2" charset="-120"/>
              </a:rPr>
              <a:t>Journal of personality assessment, 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vol. 67 3, pp. 588-97, 1996.</a:t>
            </a:r>
            <a:r>
              <a:rPr lang="zh-TW" altLang="zh-TW" sz="1000" dirty="0">
                <a:latin typeface="Times" pitchFamily="2" charset="0"/>
              </a:rPr>
              <a:t> </a:t>
            </a:r>
            <a:endParaRPr lang="zh-TW" altLang="en-US" sz="1000" dirty="0">
              <a:latin typeface="Times" pitchFamily="2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6203B9E-BF0B-0C44-923E-95A7677DB893}"/>
              </a:ext>
            </a:extLst>
          </p:cNvPr>
          <p:cNvSpPr/>
          <p:nvPr/>
        </p:nvSpPr>
        <p:spPr>
          <a:xfrm>
            <a:off x="6749357" y="6042774"/>
            <a:ext cx="527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kern="100" dirty="0">
                <a:latin typeface="Times" pitchFamily="2" charset="0"/>
              </a:rPr>
              <a:t>[19]</a:t>
            </a:r>
            <a:endParaRPr lang="zh-TW" altLang="en-US" sz="1600" dirty="0">
              <a:latin typeface="Times" pitchFamily="2" charset="0"/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3E4CD16B-5BF1-D44E-9580-82DBF096E7A9}"/>
              </a:ext>
            </a:extLst>
          </p:cNvPr>
          <p:cNvCxnSpPr>
            <a:cxnSpLocks/>
          </p:cNvCxnSpPr>
          <p:nvPr/>
        </p:nvCxnSpPr>
        <p:spPr>
          <a:xfrm flipV="1">
            <a:off x="875047" y="4762509"/>
            <a:ext cx="0" cy="12961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6A849172-A219-F14A-A5C5-D68C8F4E6C52}"/>
              </a:ext>
            </a:extLst>
          </p:cNvPr>
          <p:cNvCxnSpPr>
            <a:cxnSpLocks/>
          </p:cNvCxnSpPr>
          <p:nvPr/>
        </p:nvCxnSpPr>
        <p:spPr>
          <a:xfrm>
            <a:off x="875047" y="6058653"/>
            <a:ext cx="3238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4905B5E-A4C6-244E-8132-594864B47901}"/>
              </a:ext>
            </a:extLst>
          </p:cNvPr>
          <p:cNvSpPr txBox="1"/>
          <p:nvPr/>
        </p:nvSpPr>
        <p:spPr>
          <a:xfrm>
            <a:off x="34824" y="4407946"/>
            <a:ext cx="1680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L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ikelihood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A92D35A-3A1A-3641-98CC-4E65344F4372}"/>
              </a:ext>
            </a:extLst>
          </p:cNvPr>
          <p:cNvSpPr txBox="1"/>
          <p:nvPr/>
        </p:nvSpPr>
        <p:spPr>
          <a:xfrm>
            <a:off x="3827375" y="5920153"/>
            <a:ext cx="1295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+2</a:t>
            </a: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 bins</a:t>
            </a:r>
            <a:endParaRPr kumimoji="1" lang="en-US" altLang="zh-TW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5A992B8-9D01-8744-A35E-FCEB81A5479B}"/>
              </a:ext>
            </a:extLst>
          </p:cNvPr>
          <p:cNvCxnSpPr>
            <a:cxnSpLocks/>
          </p:cNvCxnSpPr>
          <p:nvPr/>
        </p:nvCxnSpPr>
        <p:spPr>
          <a:xfrm flipV="1">
            <a:off x="1235087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BEB4818-494A-5B43-8203-483529B7272D}"/>
              </a:ext>
            </a:extLst>
          </p:cNvPr>
          <p:cNvSpPr txBox="1"/>
          <p:nvPr/>
        </p:nvSpPr>
        <p:spPr>
          <a:xfrm>
            <a:off x="2048321" y="4502965"/>
            <a:ext cx="1507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Target</a:t>
            </a:r>
            <a:endParaRPr kumimoji="1" lang="zh-TW" altLang="en-US" sz="12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E55DEB3E-CEA7-8142-8831-F8F23C55A7B0}"/>
              </a:ext>
            </a:extLst>
          </p:cNvPr>
          <p:cNvCxnSpPr>
            <a:cxnSpLocks/>
          </p:cNvCxnSpPr>
          <p:nvPr/>
        </p:nvCxnSpPr>
        <p:spPr>
          <a:xfrm flipV="1">
            <a:off x="1580725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2C65AAF6-1B79-7949-A9AD-E663B0A37B29}"/>
              </a:ext>
            </a:extLst>
          </p:cNvPr>
          <p:cNvCxnSpPr>
            <a:cxnSpLocks/>
          </p:cNvCxnSpPr>
          <p:nvPr/>
        </p:nvCxnSpPr>
        <p:spPr>
          <a:xfrm flipV="1">
            <a:off x="1926363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F80B7CC-7AED-534A-B68D-B7C082FC1243}"/>
              </a:ext>
            </a:extLst>
          </p:cNvPr>
          <p:cNvCxnSpPr>
            <a:cxnSpLocks/>
          </p:cNvCxnSpPr>
          <p:nvPr/>
        </p:nvCxnSpPr>
        <p:spPr>
          <a:xfrm flipV="1">
            <a:off x="2272001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FD011AA-8DB7-854D-B0C0-F2D7619D0CB8}"/>
              </a:ext>
            </a:extLst>
          </p:cNvPr>
          <p:cNvCxnSpPr>
            <a:cxnSpLocks/>
          </p:cNvCxnSpPr>
          <p:nvPr/>
        </p:nvCxnSpPr>
        <p:spPr>
          <a:xfrm flipV="1">
            <a:off x="2617639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2800C4F4-D66B-D945-8AA3-315A65848981}"/>
              </a:ext>
            </a:extLst>
          </p:cNvPr>
          <p:cNvCxnSpPr>
            <a:cxnSpLocks/>
          </p:cNvCxnSpPr>
          <p:nvPr/>
        </p:nvCxnSpPr>
        <p:spPr>
          <a:xfrm flipV="1">
            <a:off x="2963279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28702CB-D05F-D943-B719-901A208A0CE4}"/>
              </a:ext>
            </a:extLst>
          </p:cNvPr>
          <p:cNvCxnSpPr>
            <a:cxnSpLocks/>
          </p:cNvCxnSpPr>
          <p:nvPr/>
        </p:nvCxnSpPr>
        <p:spPr>
          <a:xfrm flipV="1">
            <a:off x="3638697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EAC475EA-6F8C-884F-B8E5-92033F911675}"/>
              </a:ext>
            </a:extLst>
          </p:cNvPr>
          <p:cNvCxnSpPr>
            <a:cxnSpLocks/>
          </p:cNvCxnSpPr>
          <p:nvPr/>
        </p:nvCxnSpPr>
        <p:spPr>
          <a:xfrm flipV="1">
            <a:off x="3984337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66FBD72-BEE3-B340-B2F5-59BEC208EFBA}"/>
              </a:ext>
            </a:extLst>
          </p:cNvPr>
          <p:cNvSpPr txBox="1"/>
          <p:nvPr/>
        </p:nvSpPr>
        <p:spPr>
          <a:xfrm>
            <a:off x="2905269" y="5632281"/>
            <a:ext cx="77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44BC3F7-3241-5A45-BF50-7EF1C6AF1245}"/>
              </a:ext>
            </a:extLst>
          </p:cNvPr>
          <p:cNvSpPr txBox="1"/>
          <p:nvPr/>
        </p:nvSpPr>
        <p:spPr>
          <a:xfrm>
            <a:off x="659024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0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E6BC760-208E-7E49-8DAA-5795E1E73922}"/>
              </a:ext>
            </a:extLst>
          </p:cNvPr>
          <p:cNvSpPr txBox="1"/>
          <p:nvPr/>
        </p:nvSpPr>
        <p:spPr>
          <a:xfrm>
            <a:off x="1019065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E5FA11A5-43CB-3F46-8ACE-7E08CB038031}"/>
              </a:ext>
            </a:extLst>
          </p:cNvPr>
          <p:cNvSpPr txBox="1"/>
          <p:nvPr/>
        </p:nvSpPr>
        <p:spPr>
          <a:xfrm>
            <a:off x="1364703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77A393A-A234-9143-B354-E9B82CD7FD1E}"/>
              </a:ext>
            </a:extLst>
          </p:cNvPr>
          <p:cNvSpPr txBox="1"/>
          <p:nvPr/>
        </p:nvSpPr>
        <p:spPr>
          <a:xfrm>
            <a:off x="1702286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3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1D88EBA-9321-D843-A2E1-E3C672EA7286}"/>
              </a:ext>
            </a:extLst>
          </p:cNvPr>
          <p:cNvSpPr txBox="1"/>
          <p:nvPr/>
        </p:nvSpPr>
        <p:spPr>
          <a:xfrm>
            <a:off x="2049279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4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1C37C3C-5459-7A4D-904E-DA15FB44A062}"/>
              </a:ext>
            </a:extLst>
          </p:cNvPr>
          <p:cNvSpPr txBox="1"/>
          <p:nvPr/>
        </p:nvSpPr>
        <p:spPr>
          <a:xfrm>
            <a:off x="2409320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5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2ED7D88-CAD5-3F48-BCF9-923C66F43442}"/>
              </a:ext>
            </a:extLst>
          </p:cNvPr>
          <p:cNvSpPr txBox="1"/>
          <p:nvPr/>
        </p:nvSpPr>
        <p:spPr>
          <a:xfrm>
            <a:off x="2754959" y="6116781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6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B6685FC-0AD5-3044-B6E2-4B05A4EA37AD}"/>
              </a:ext>
            </a:extLst>
          </p:cNvPr>
          <p:cNvSpPr txBox="1"/>
          <p:nvPr/>
        </p:nvSpPr>
        <p:spPr>
          <a:xfrm>
            <a:off x="3416933" y="6115864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3317C1DC-EF6F-3F46-8B7C-0DF364B625EF}"/>
              </a:ext>
            </a:extLst>
          </p:cNvPr>
          <p:cNvSpPr txBox="1"/>
          <p:nvPr/>
        </p:nvSpPr>
        <p:spPr>
          <a:xfrm>
            <a:off x="3697762" y="6120197"/>
            <a:ext cx="56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FE14DA21-2695-B24A-9938-17EB432FAA12}"/>
              </a:ext>
            </a:extLst>
          </p:cNvPr>
          <p:cNvSpPr/>
          <p:nvPr/>
        </p:nvSpPr>
        <p:spPr>
          <a:xfrm>
            <a:off x="1926362" y="4906526"/>
            <a:ext cx="345633" cy="158417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62" name="曲線接點 61">
            <a:extLst>
              <a:ext uri="{FF2B5EF4-FFF2-40B4-BE49-F238E27FC236}">
                <a16:creationId xmlns:a16="http://schemas.microsoft.com/office/drawing/2014/main" id="{7E822513-D347-1643-ADFE-A0A5B84E9437}"/>
              </a:ext>
            </a:extLst>
          </p:cNvPr>
          <p:cNvCxnSpPr>
            <a:cxnSpLocks/>
            <a:stCxn id="43" idx="2"/>
            <a:endCxn id="61" idx="7"/>
          </p:cNvCxnSpPr>
          <p:nvPr/>
        </p:nvCxnSpPr>
        <p:spPr>
          <a:xfrm rot="5400000">
            <a:off x="2332471" y="4668871"/>
            <a:ext cx="358559" cy="580744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FB400133-4229-C249-8B84-C88BA6A863AD}"/>
              </a:ext>
            </a:extLst>
          </p:cNvPr>
          <p:cNvSpPr txBox="1"/>
          <p:nvPr/>
        </p:nvSpPr>
        <p:spPr>
          <a:xfrm>
            <a:off x="1115616" y="3356992"/>
            <a:ext cx="3279302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Regression Targets: [0, 1, 2, 3, 4, …, n]</a:t>
            </a:r>
            <a:endParaRPr kumimoji="1" lang="zh-TW" altLang="en-US" sz="1400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5" name="向下箭號 64">
            <a:extLst>
              <a:ext uri="{FF2B5EF4-FFF2-40B4-BE49-F238E27FC236}">
                <a16:creationId xmlns:a16="http://schemas.microsoft.com/office/drawing/2014/main" id="{F6169F38-D13E-774C-8910-4C984A4F5B63}"/>
              </a:ext>
            </a:extLst>
          </p:cNvPr>
          <p:cNvSpPr/>
          <p:nvPr/>
        </p:nvSpPr>
        <p:spPr>
          <a:xfrm>
            <a:off x="2546195" y="3798620"/>
            <a:ext cx="418144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224FB0E-D0B6-0542-9C63-2D7BB72AF23C}"/>
              </a:ext>
            </a:extLst>
          </p:cNvPr>
          <p:cNvSpPr txBox="1"/>
          <p:nvPr/>
        </p:nvSpPr>
        <p:spPr>
          <a:xfrm>
            <a:off x="2687463" y="3995134"/>
            <a:ext cx="285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Divide into n + 2 bins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96B105D-A57F-5F45-B0EE-2D735B01D303}"/>
              </a:ext>
            </a:extLst>
          </p:cNvPr>
          <p:cNvSpPr/>
          <p:nvPr/>
        </p:nvSpPr>
        <p:spPr>
          <a:xfrm>
            <a:off x="5131439" y="105273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latin typeface="+mj-lt"/>
              </a:rPr>
              <a:t>MLP: Multi-Layer Perceptron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19F87D-41F4-384A-A2F8-943D68A4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79446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Background (1 / 2)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Schizophrenia [1] requires more attentions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mental illness that will progressively change a person's mental state and cause serious social problems [1, 2].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are unable to express their real thinking ordinarily. Also, their behaviors are often different from someone else’s.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symptoms can be divided into: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[3 - 5]: flat affect, alogia,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asociality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anhedonia, and avolition 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[5]: hallucinations, delusions, and disorganized speech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DFB9E8-482E-4AE2-BFF5-6C187CFC9CEF}"/>
              </a:ext>
            </a:extLst>
          </p:cNvPr>
          <p:cNvSpPr/>
          <p:nvPr/>
        </p:nvSpPr>
        <p:spPr>
          <a:xfrm>
            <a:off x="179512" y="5379043"/>
            <a:ext cx="8964488" cy="121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[1] M. Owen, A. </a:t>
            </a:r>
            <a:r>
              <a:rPr lang="en-US" altLang="zh-TW" sz="1000" dirty="0" err="1">
                <a:latin typeface="+mj-lt"/>
              </a:rPr>
              <a:t>Sawa</a:t>
            </a:r>
            <a:r>
              <a:rPr lang="en-US" altLang="zh-TW" sz="1000" dirty="0">
                <a:latin typeface="+mj-lt"/>
              </a:rPr>
              <a:t> and P. Mortensen, “Schizophrenia,” </a:t>
            </a:r>
            <a:r>
              <a:rPr lang="en-US" altLang="zh-TW" sz="1000" i="1" dirty="0">
                <a:latin typeface="+mj-lt"/>
              </a:rPr>
              <a:t>The Lancet</a:t>
            </a:r>
            <a:r>
              <a:rPr lang="en-US" altLang="zh-TW" sz="1000" dirty="0">
                <a:latin typeface="+mj-lt"/>
              </a:rPr>
              <a:t>, vol. 388, no. 10039, pp. 86-97, 2016.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[2] P. </a:t>
            </a:r>
            <a:r>
              <a:rPr lang="en-US" altLang="zh-TW" sz="1000" dirty="0" err="1">
                <a:latin typeface="+mj-lt"/>
              </a:rPr>
              <a:t>Stępnicki</a:t>
            </a:r>
            <a:r>
              <a:rPr lang="en-US" altLang="zh-TW" sz="1000" dirty="0">
                <a:latin typeface="+mj-lt"/>
              </a:rPr>
              <a:t>, M. </a:t>
            </a:r>
            <a:r>
              <a:rPr lang="en-US" altLang="zh-TW" sz="1000" dirty="0" err="1">
                <a:latin typeface="+mj-lt"/>
              </a:rPr>
              <a:t>Kondej</a:t>
            </a:r>
            <a:r>
              <a:rPr lang="en-US" altLang="zh-TW" sz="1000" dirty="0">
                <a:latin typeface="+mj-lt"/>
              </a:rPr>
              <a:t> and A. </a:t>
            </a:r>
            <a:r>
              <a:rPr lang="en-US" altLang="zh-TW" sz="1000" dirty="0" err="1">
                <a:latin typeface="+mj-lt"/>
              </a:rPr>
              <a:t>Kaczor</a:t>
            </a:r>
            <a:r>
              <a:rPr lang="en-US" altLang="zh-TW" sz="1000" dirty="0">
                <a:latin typeface="+mj-lt"/>
              </a:rPr>
              <a:t>, “Current Concepts and Treatments of Schizophrenia,” </a:t>
            </a:r>
            <a:r>
              <a:rPr lang="en-US" altLang="zh-TW" sz="1000" i="1" dirty="0">
                <a:latin typeface="+mj-lt"/>
              </a:rPr>
              <a:t>Molecules</a:t>
            </a:r>
            <a:r>
              <a:rPr lang="en-US" altLang="zh-TW" sz="1000" dirty="0">
                <a:latin typeface="+mj-lt"/>
              </a:rPr>
              <a:t>, vol. 23, no. 8, p. 2087, 2018. 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[3] M. </a:t>
            </a:r>
            <a:r>
              <a:rPr lang="en-US" altLang="zh-TW" sz="1000" dirty="0" err="1">
                <a:latin typeface="+mj-lt"/>
              </a:rPr>
              <a:t>Adida</a:t>
            </a:r>
            <a:r>
              <a:rPr lang="en-US" altLang="zh-TW" sz="1000" dirty="0">
                <a:latin typeface="+mj-lt"/>
              </a:rPr>
              <a:t>, J. </a:t>
            </a:r>
            <a:r>
              <a:rPr lang="en-US" altLang="zh-TW" sz="1000" dirty="0" err="1">
                <a:latin typeface="+mj-lt"/>
              </a:rPr>
              <a:t>Azorin</a:t>
            </a:r>
            <a:r>
              <a:rPr lang="en-US" altLang="zh-TW" sz="1000" dirty="0">
                <a:latin typeface="+mj-lt"/>
              </a:rPr>
              <a:t>, R. </a:t>
            </a:r>
            <a:r>
              <a:rPr lang="en-US" altLang="zh-TW" sz="1000" dirty="0" err="1">
                <a:latin typeface="+mj-lt"/>
              </a:rPr>
              <a:t>Belzeaux</a:t>
            </a:r>
            <a:r>
              <a:rPr lang="en-US" altLang="zh-TW" sz="1000" dirty="0">
                <a:latin typeface="+mj-lt"/>
              </a:rPr>
              <a:t> and E. </a:t>
            </a:r>
            <a:r>
              <a:rPr lang="en-US" altLang="zh-TW" sz="1000" dirty="0" err="1">
                <a:latin typeface="+mj-lt"/>
              </a:rPr>
              <a:t>Fakra</a:t>
            </a:r>
            <a:r>
              <a:rPr lang="en-US" altLang="zh-TW" sz="1000" dirty="0">
                <a:latin typeface="+mj-lt"/>
              </a:rPr>
              <a:t>, “Negative Symptoms: clinical and psychometric aspects,” </a:t>
            </a:r>
            <a:r>
              <a:rPr lang="en-US" altLang="zh-TW" sz="1000" i="1" dirty="0" err="1">
                <a:latin typeface="+mj-lt"/>
              </a:rPr>
              <a:t>L’Encephale</a:t>
            </a:r>
            <a:r>
              <a:rPr lang="en-US" altLang="zh-TW" sz="1000" dirty="0">
                <a:latin typeface="+mj-lt"/>
              </a:rPr>
              <a:t>, vol. 41, no. 6, pp. 6S15-6S17, 2015. 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[4] C. Mach and S. </a:t>
            </a:r>
            <a:r>
              <a:rPr lang="en-US" altLang="zh-TW" sz="1000" dirty="0" err="1">
                <a:latin typeface="+mj-lt"/>
              </a:rPr>
              <a:t>Dollfus</a:t>
            </a:r>
            <a:r>
              <a:rPr lang="en-US" altLang="zh-TW" sz="1000" dirty="0">
                <a:latin typeface="+mj-lt"/>
              </a:rPr>
              <a:t>, “Scale for Assessing Negative Symptoms in Schizophrenia: A Systematic Review,” </a:t>
            </a:r>
            <a:r>
              <a:rPr lang="en-US" altLang="zh-TW" sz="1000" i="1" dirty="0" err="1">
                <a:latin typeface="+mj-lt"/>
              </a:rPr>
              <a:t>L’Encephale</a:t>
            </a:r>
            <a:r>
              <a:rPr lang="en-US" altLang="zh-TW" sz="1000" dirty="0">
                <a:latin typeface="+mj-lt"/>
              </a:rPr>
              <a:t>, vol. 42, no. 2, pp. 165-171, 2016.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[5] Diagnostic and statistical manual of mental disorders (DSM-V). Washington (D.C.): American Psychiatric Publishing, 2013.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B9FAD9-2853-A345-9C97-629D8E80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400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200" dirty="0"/>
              <a:t>Distributed Loss for Depression Estimation (3 / 3)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Maximize the predictions of bins corresponding to the target score.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95E7973-6A46-6545-8157-DCB911FD8E2C}"/>
                  </a:ext>
                </a:extLst>
              </p:cNvPr>
              <p:cNvSpPr txBox="1"/>
              <p:nvPr/>
            </p:nvSpPr>
            <p:spPr>
              <a:xfrm>
                <a:off x="2411760" y="2588705"/>
                <a:ext cx="4000646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zh-TW" alt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95E7973-6A46-6545-8157-DCB911FD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588705"/>
                <a:ext cx="4000646" cy="840295"/>
              </a:xfrm>
              <a:prstGeom prst="rect">
                <a:avLst/>
              </a:prstGeom>
              <a:blipFill>
                <a:blip r:embed="rId3"/>
                <a:stretch>
                  <a:fillRect l="-6032" t="-120896" b="-1791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14FD661-F22F-0A4D-88A2-B30614685451}"/>
                  </a:ext>
                </a:extLst>
              </p:cNvPr>
              <p:cNvSpPr txBox="1"/>
              <p:nvPr/>
            </p:nvSpPr>
            <p:spPr>
              <a:xfrm>
                <a:off x="4721110" y="3636920"/>
                <a:ext cx="2049344" cy="952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batch size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zh-TW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 of the target bin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zh-TW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 of the target bin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14FD661-F22F-0A4D-88A2-B30614685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110" y="3636920"/>
                <a:ext cx="2049344" cy="952312"/>
              </a:xfrm>
              <a:prstGeom prst="rect">
                <a:avLst/>
              </a:prstGeom>
              <a:blipFill>
                <a:blip r:embed="rId4"/>
                <a:stretch>
                  <a:fillRect l="-1840" r="-3067" b="-65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589E3B3D-9AC9-2E43-A50B-970EDFA8AB1E}"/>
              </a:ext>
            </a:extLst>
          </p:cNvPr>
          <p:cNvCxnSpPr>
            <a:cxnSpLocks/>
          </p:cNvCxnSpPr>
          <p:nvPr/>
        </p:nvCxnSpPr>
        <p:spPr>
          <a:xfrm flipV="1">
            <a:off x="1381016" y="4857631"/>
            <a:ext cx="0" cy="12961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0267258-2FC5-6D49-9126-8D1ED36D22C8}"/>
              </a:ext>
            </a:extLst>
          </p:cNvPr>
          <p:cNvCxnSpPr>
            <a:cxnSpLocks/>
          </p:cNvCxnSpPr>
          <p:nvPr/>
        </p:nvCxnSpPr>
        <p:spPr>
          <a:xfrm>
            <a:off x="1381016" y="6153775"/>
            <a:ext cx="3238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9A662FF6-71CA-D149-B5ED-FBE16CCA4ADE}"/>
              </a:ext>
            </a:extLst>
          </p:cNvPr>
          <p:cNvSpPr txBox="1"/>
          <p:nvPr/>
        </p:nvSpPr>
        <p:spPr>
          <a:xfrm>
            <a:off x="540793" y="4503068"/>
            <a:ext cx="1680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L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ikelihood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183B885-505B-C043-8EA5-632174BB40B8}"/>
              </a:ext>
            </a:extLst>
          </p:cNvPr>
          <p:cNvSpPr txBox="1"/>
          <p:nvPr/>
        </p:nvSpPr>
        <p:spPr>
          <a:xfrm>
            <a:off x="4333344" y="6015275"/>
            <a:ext cx="1295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+2</a:t>
            </a: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 bins</a:t>
            </a:r>
            <a:endParaRPr kumimoji="1" lang="en-US" altLang="zh-TW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B263327-0E16-224D-A1FE-E876C6DCE979}"/>
              </a:ext>
            </a:extLst>
          </p:cNvPr>
          <p:cNvCxnSpPr>
            <a:cxnSpLocks/>
          </p:cNvCxnSpPr>
          <p:nvPr/>
        </p:nvCxnSpPr>
        <p:spPr>
          <a:xfrm flipV="1">
            <a:off x="1741056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5C205F6-5B9D-BD4D-9A44-143F991448D6}"/>
              </a:ext>
            </a:extLst>
          </p:cNvPr>
          <p:cNvSpPr txBox="1"/>
          <p:nvPr/>
        </p:nvSpPr>
        <p:spPr>
          <a:xfrm>
            <a:off x="2915289" y="4641567"/>
            <a:ext cx="1507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Maximize</a:t>
            </a:r>
            <a:endParaRPr kumimoji="1" lang="zh-TW" altLang="en-US" sz="12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E83ADF7-5E1E-7F4A-9C48-6F207E9A1752}"/>
              </a:ext>
            </a:extLst>
          </p:cNvPr>
          <p:cNvCxnSpPr>
            <a:cxnSpLocks/>
          </p:cNvCxnSpPr>
          <p:nvPr/>
        </p:nvCxnSpPr>
        <p:spPr>
          <a:xfrm flipV="1">
            <a:off x="2086694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F62CC13-4064-C34C-83F2-2D0193D537F8}"/>
              </a:ext>
            </a:extLst>
          </p:cNvPr>
          <p:cNvCxnSpPr>
            <a:cxnSpLocks/>
          </p:cNvCxnSpPr>
          <p:nvPr/>
        </p:nvCxnSpPr>
        <p:spPr>
          <a:xfrm flipV="1">
            <a:off x="2432332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72CB630-DB27-AD4B-8ADE-BEA68B190D41}"/>
              </a:ext>
            </a:extLst>
          </p:cNvPr>
          <p:cNvCxnSpPr>
            <a:cxnSpLocks/>
          </p:cNvCxnSpPr>
          <p:nvPr/>
        </p:nvCxnSpPr>
        <p:spPr>
          <a:xfrm flipV="1">
            <a:off x="2777970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3E7438A-DA66-444B-8224-CEAEA1F64AE2}"/>
              </a:ext>
            </a:extLst>
          </p:cNvPr>
          <p:cNvCxnSpPr>
            <a:cxnSpLocks/>
          </p:cNvCxnSpPr>
          <p:nvPr/>
        </p:nvCxnSpPr>
        <p:spPr>
          <a:xfrm flipV="1">
            <a:off x="3123608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90BBD29-CE13-A345-8E3F-D56B002EBD1C}"/>
              </a:ext>
            </a:extLst>
          </p:cNvPr>
          <p:cNvCxnSpPr>
            <a:cxnSpLocks/>
          </p:cNvCxnSpPr>
          <p:nvPr/>
        </p:nvCxnSpPr>
        <p:spPr>
          <a:xfrm flipV="1">
            <a:off x="3469248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C961F2D-DA13-9746-9C01-099EB2BC08BB}"/>
              </a:ext>
            </a:extLst>
          </p:cNvPr>
          <p:cNvCxnSpPr>
            <a:cxnSpLocks/>
          </p:cNvCxnSpPr>
          <p:nvPr/>
        </p:nvCxnSpPr>
        <p:spPr>
          <a:xfrm flipV="1">
            <a:off x="4144666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C7E6931-3E65-F049-93F5-3A9AB67D973F}"/>
              </a:ext>
            </a:extLst>
          </p:cNvPr>
          <p:cNvCxnSpPr>
            <a:cxnSpLocks/>
          </p:cNvCxnSpPr>
          <p:nvPr/>
        </p:nvCxnSpPr>
        <p:spPr>
          <a:xfrm flipV="1">
            <a:off x="4490306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C74C7D3-FD19-E241-8D2C-176AA1252F5C}"/>
              </a:ext>
            </a:extLst>
          </p:cNvPr>
          <p:cNvSpPr txBox="1"/>
          <p:nvPr/>
        </p:nvSpPr>
        <p:spPr>
          <a:xfrm>
            <a:off x="3411238" y="5727403"/>
            <a:ext cx="77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8182C08-52E9-2342-AD24-85DD38A1679B}"/>
              </a:ext>
            </a:extLst>
          </p:cNvPr>
          <p:cNvSpPr txBox="1"/>
          <p:nvPr/>
        </p:nvSpPr>
        <p:spPr>
          <a:xfrm>
            <a:off x="1164993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0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C469764-58C6-044A-B4CB-23B0C58B3745}"/>
              </a:ext>
            </a:extLst>
          </p:cNvPr>
          <p:cNvSpPr txBox="1"/>
          <p:nvPr/>
        </p:nvSpPr>
        <p:spPr>
          <a:xfrm>
            <a:off x="1525034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F0832FE-74FA-8F4E-ABCF-04DB210CEC8C}"/>
              </a:ext>
            </a:extLst>
          </p:cNvPr>
          <p:cNvSpPr txBox="1"/>
          <p:nvPr/>
        </p:nvSpPr>
        <p:spPr>
          <a:xfrm>
            <a:off x="1870672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9F4E4EE-B3C1-2E47-9735-0FDBDDBA320A}"/>
              </a:ext>
            </a:extLst>
          </p:cNvPr>
          <p:cNvSpPr txBox="1"/>
          <p:nvPr/>
        </p:nvSpPr>
        <p:spPr>
          <a:xfrm>
            <a:off x="2208255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3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F8678FA-1B07-914B-9C6E-065AD57E5FBC}"/>
              </a:ext>
            </a:extLst>
          </p:cNvPr>
          <p:cNvSpPr txBox="1"/>
          <p:nvPr/>
        </p:nvSpPr>
        <p:spPr>
          <a:xfrm>
            <a:off x="2555248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4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E51278E-B5F1-7D4E-9515-1FBC582CB3D6}"/>
              </a:ext>
            </a:extLst>
          </p:cNvPr>
          <p:cNvSpPr txBox="1"/>
          <p:nvPr/>
        </p:nvSpPr>
        <p:spPr>
          <a:xfrm>
            <a:off x="2915289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5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3A93811-84F1-2D47-9138-9B1C5B4DE843}"/>
              </a:ext>
            </a:extLst>
          </p:cNvPr>
          <p:cNvSpPr txBox="1"/>
          <p:nvPr/>
        </p:nvSpPr>
        <p:spPr>
          <a:xfrm>
            <a:off x="3260928" y="6211903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6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6E28F2A-4A9A-1449-BED6-2667EE48F285}"/>
              </a:ext>
            </a:extLst>
          </p:cNvPr>
          <p:cNvSpPr txBox="1"/>
          <p:nvPr/>
        </p:nvSpPr>
        <p:spPr>
          <a:xfrm>
            <a:off x="3922902" y="6210986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F1FCB6A-902F-6047-B032-0C8957329CB6}"/>
              </a:ext>
            </a:extLst>
          </p:cNvPr>
          <p:cNvSpPr txBox="1"/>
          <p:nvPr/>
        </p:nvSpPr>
        <p:spPr>
          <a:xfrm>
            <a:off x="4203731" y="6215319"/>
            <a:ext cx="56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B68C214-C0ED-D040-B893-96CF28241F14}"/>
              </a:ext>
            </a:extLst>
          </p:cNvPr>
          <p:cNvSpPr/>
          <p:nvPr/>
        </p:nvSpPr>
        <p:spPr>
          <a:xfrm>
            <a:off x="2336216" y="5001648"/>
            <a:ext cx="534009" cy="158417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3" name="曲線接點 32">
            <a:extLst>
              <a:ext uri="{FF2B5EF4-FFF2-40B4-BE49-F238E27FC236}">
                <a16:creationId xmlns:a16="http://schemas.microsoft.com/office/drawing/2014/main" id="{043F493A-43D3-AE4E-ABA5-0691088C08F2}"/>
              </a:ext>
            </a:extLst>
          </p:cNvPr>
          <p:cNvCxnSpPr>
            <a:cxnSpLocks/>
            <a:stCxn id="14" idx="2"/>
            <a:endCxn id="32" idx="7"/>
          </p:cNvCxnSpPr>
          <p:nvPr/>
        </p:nvCxnSpPr>
        <p:spPr>
          <a:xfrm rot="5400000">
            <a:off x="3073017" y="4637571"/>
            <a:ext cx="315079" cy="877069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33735D-855C-7F4A-95C6-9B6AF3FDD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39290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FABFD8-BEDB-1A4B-A45C-F9DE431B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53977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solidFill>
                  <a:schemeClr val="tx1"/>
                </a:solidFill>
                <a:latin typeface="Times" pitchFamily="2" charset="0"/>
                <a:cs typeface="Times New Roman" panose="02020603050405020304" pitchFamily="18" charset="0"/>
              </a:rPr>
              <a:t>Emotion Passer for Knowledge Transfer</a:t>
            </a:r>
            <a:endParaRPr lang="zh-TW" altLang="en-US" sz="4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Depression is an extension of emotion.</a:t>
            </a:r>
          </a:p>
          <a:p>
            <a:pPr algn="just"/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Consider Exponential Moving Average (EMA) to smoothly transfer the prior knowledge on to depression model.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373A208A-EF35-B342-9DAB-4EE80D87D5A0}"/>
                  </a:ext>
                </a:extLst>
              </p:cNvPr>
              <p:cNvSpPr txBox="1"/>
              <p:nvPr/>
            </p:nvSpPr>
            <p:spPr>
              <a:xfrm>
                <a:off x="810496" y="3063426"/>
                <a:ext cx="4173135" cy="2185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dirty="0">
                    <a:latin typeface="Times" pitchFamily="2" charset="0"/>
                  </a:rPr>
                  <a:t>In each iteration: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dirty="0">
                    <a:latin typeface="Times" pitchFamily="2" charset="0"/>
                  </a:rPr>
                  <a:t>Train emotion model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endParaRPr lang="en-US" altLang="zh-TW" dirty="0">
                  <a:latin typeface="Times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dirty="0">
                    <a:latin typeface="Times" pitchFamily="2" charset="0"/>
                  </a:rPr>
                  <a:t>EMA </a:t>
                </a:r>
                <a:r>
                  <a:rPr lang="en-US" altLang="zh-TW" dirty="0">
                    <a:latin typeface="Times" pitchFamily="2" charset="0"/>
                  </a:rPr>
                  <a:t>scheme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endParaRPr lang="en-US" altLang="zh-TW" dirty="0">
                  <a:latin typeface="Times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dirty="0">
                    <a:latin typeface="Times" pitchFamily="2" charset="0"/>
                  </a:rPr>
                  <a:t>Train depression model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endParaRPr kumimoji="1" lang="zh-TW" altLang="en-US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373A208A-EF35-B342-9DAB-4EE80D87D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6" y="3063426"/>
                <a:ext cx="4173135" cy="2185855"/>
              </a:xfrm>
              <a:prstGeom prst="rect">
                <a:avLst/>
              </a:prstGeom>
              <a:blipFill>
                <a:blip r:embed="rId3"/>
                <a:stretch>
                  <a:fillRect l="-909" b="-23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52C4BD94-AE5F-514E-8FDE-D4CE552998B7}"/>
                  </a:ext>
                </a:extLst>
              </p:cNvPr>
              <p:cNvSpPr txBox="1"/>
              <p:nvPr/>
            </p:nvSpPr>
            <p:spPr>
              <a:xfrm>
                <a:off x="2954550" y="5429467"/>
                <a:ext cx="2683894" cy="1095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smoothing factor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depression model at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iteration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depression model at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2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iteration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emotion model at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iteration</a:t>
                </a: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52C4BD94-AE5F-514E-8FDE-D4CE55299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550" y="5429467"/>
                <a:ext cx="2683894" cy="1095877"/>
              </a:xfrm>
              <a:prstGeom prst="rect">
                <a:avLst/>
              </a:prstGeom>
              <a:blipFill>
                <a:blip r:embed="rId4"/>
                <a:stretch>
                  <a:fillRect l="-1878" b="-91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FB2834EE-16CD-4740-A99A-936178D5FC8B}"/>
              </a:ext>
            </a:extLst>
          </p:cNvPr>
          <p:cNvSpPr/>
          <p:nvPr/>
        </p:nvSpPr>
        <p:spPr>
          <a:xfrm rot="16200000">
            <a:off x="7312332" y="286868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4A23209D-832A-724E-8089-0CAB3917F809}"/>
              </a:ext>
            </a:extLst>
          </p:cNvPr>
          <p:cNvSpPr/>
          <p:nvPr/>
        </p:nvSpPr>
        <p:spPr>
          <a:xfrm rot="16200000">
            <a:off x="7323009" y="394316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17A373-BEFC-3A43-B5C9-B0974484EE4B}"/>
              </a:ext>
            </a:extLst>
          </p:cNvPr>
          <p:cNvSpPr txBox="1"/>
          <p:nvPr/>
        </p:nvSpPr>
        <p:spPr>
          <a:xfrm>
            <a:off x="6781268" y="3498680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F009222-327E-D346-B613-971942117541}"/>
              </a:ext>
            </a:extLst>
          </p:cNvPr>
          <p:cNvSpPr txBox="1"/>
          <p:nvPr/>
        </p:nvSpPr>
        <p:spPr>
          <a:xfrm>
            <a:off x="6723264" y="4573893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770B70A-2137-F144-B8D7-0106E96EB0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6385486" y="4972116"/>
            <a:ext cx="504000" cy="5543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1C99079-DC03-0E40-BB9D-5C6B53D317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091899" y="6008109"/>
            <a:ext cx="799178" cy="593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CDD2A02-8E62-7A49-A43E-FF77D17F529D}"/>
              </a:ext>
            </a:extLst>
          </p:cNvPr>
          <p:cNvSpPr/>
          <p:nvPr/>
        </p:nvSpPr>
        <p:spPr>
          <a:xfrm>
            <a:off x="6938284" y="288008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cxnSp>
        <p:nvCxnSpPr>
          <p:cNvPr id="18" name="接點: 弧形 1023">
            <a:extLst>
              <a:ext uri="{FF2B5EF4-FFF2-40B4-BE49-F238E27FC236}">
                <a16:creationId xmlns:a16="http://schemas.microsoft.com/office/drawing/2014/main" id="{27651D88-EE25-DE4E-AAAE-31DC4577839C}"/>
              </a:ext>
            </a:extLst>
          </p:cNvPr>
          <p:cNvCxnSpPr>
            <a:cxnSpLocks/>
          </p:cNvCxnSpPr>
          <p:nvPr/>
        </p:nvCxnSpPr>
        <p:spPr>
          <a:xfrm flipH="1">
            <a:off x="8221480" y="4098824"/>
            <a:ext cx="4851" cy="1440000"/>
          </a:xfrm>
          <a:prstGeom prst="curvedConnector3">
            <a:avLst>
              <a:gd name="adj1" fmla="val -12211771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oogle Shape;163;p25">
            <a:extLst>
              <a:ext uri="{FF2B5EF4-FFF2-40B4-BE49-F238E27FC236}">
                <a16:creationId xmlns:a16="http://schemas.microsoft.com/office/drawing/2014/main" id="{355C0BC8-C183-3C4D-ADE8-9EECDEBA3D5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 l="8194" t="5985" r="88394" b="87081"/>
          <a:stretch/>
        </p:blipFill>
        <p:spPr>
          <a:xfrm>
            <a:off x="6386378" y="2964380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63;p25">
            <a:extLst>
              <a:ext uri="{FF2B5EF4-FFF2-40B4-BE49-F238E27FC236}">
                <a16:creationId xmlns:a16="http://schemas.microsoft.com/office/drawing/2014/main" id="{E1F9EE54-EC7A-9944-A1F4-24E2284F34B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 l="911" t="1878" r="83401" b="76362"/>
          <a:stretch/>
        </p:blipFill>
        <p:spPr>
          <a:xfrm>
            <a:off x="6090461" y="4017655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直線單箭頭接點 59">
            <a:extLst>
              <a:ext uri="{FF2B5EF4-FFF2-40B4-BE49-F238E27FC236}">
                <a16:creationId xmlns:a16="http://schemas.microsoft.com/office/drawing/2014/main" id="{8E6376C0-3590-6E4F-93EF-6C6F94871047}"/>
              </a:ext>
            </a:extLst>
          </p:cNvPr>
          <p:cNvCxnSpPr>
            <a:cxnSpLocks/>
            <a:stCxn id="19" idx="3"/>
            <a:endCxn id="7" idx="0"/>
          </p:cNvCxnSpPr>
          <p:nvPr/>
        </p:nvCxnSpPr>
        <p:spPr>
          <a:xfrm flipV="1">
            <a:off x="6890378" y="3228682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67">
            <a:extLst>
              <a:ext uri="{FF2B5EF4-FFF2-40B4-BE49-F238E27FC236}">
                <a16:creationId xmlns:a16="http://schemas.microsoft.com/office/drawing/2014/main" id="{43D613C8-6C8A-8047-8A10-D913D483668C}"/>
              </a:ext>
            </a:extLst>
          </p:cNvPr>
          <p:cNvCxnSpPr>
            <a:cxnSpLocks/>
            <a:stCxn id="20" idx="3"/>
            <a:endCxn id="8" idx="0"/>
          </p:cNvCxnSpPr>
          <p:nvPr/>
        </p:nvCxnSpPr>
        <p:spPr>
          <a:xfrm flipV="1">
            <a:off x="6886190" y="4303162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流程圖: 人工作業 74">
            <a:extLst>
              <a:ext uri="{FF2B5EF4-FFF2-40B4-BE49-F238E27FC236}">
                <a16:creationId xmlns:a16="http://schemas.microsoft.com/office/drawing/2014/main" id="{709217EF-6A66-364A-8514-E1045CF4529F}"/>
              </a:ext>
            </a:extLst>
          </p:cNvPr>
          <p:cNvSpPr/>
          <p:nvPr/>
        </p:nvSpPr>
        <p:spPr>
          <a:xfrm rot="16200000">
            <a:off x="7311930" y="488928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4" name="流程圖: 人工作業 75">
            <a:extLst>
              <a:ext uri="{FF2B5EF4-FFF2-40B4-BE49-F238E27FC236}">
                <a16:creationId xmlns:a16="http://schemas.microsoft.com/office/drawing/2014/main" id="{BF3A78BC-CDCC-C74C-88EE-E6A064888A1E}"/>
              </a:ext>
            </a:extLst>
          </p:cNvPr>
          <p:cNvSpPr/>
          <p:nvPr/>
        </p:nvSpPr>
        <p:spPr>
          <a:xfrm rot="16200000">
            <a:off x="7322607" y="5945546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F08B342-D9BA-DE49-AB9F-46AE878A5B92}"/>
              </a:ext>
            </a:extLst>
          </p:cNvPr>
          <p:cNvSpPr txBox="1"/>
          <p:nvPr/>
        </p:nvSpPr>
        <p:spPr>
          <a:xfrm>
            <a:off x="6780866" y="5513380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6BE1825-71A3-1C41-97ED-6F61E163F4A6}"/>
              </a:ext>
            </a:extLst>
          </p:cNvPr>
          <p:cNvSpPr txBox="1"/>
          <p:nvPr/>
        </p:nvSpPr>
        <p:spPr>
          <a:xfrm>
            <a:off x="6723264" y="6574204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cxnSp>
        <p:nvCxnSpPr>
          <p:cNvPr id="27" name="直線單箭頭接點 87">
            <a:extLst>
              <a:ext uri="{FF2B5EF4-FFF2-40B4-BE49-F238E27FC236}">
                <a16:creationId xmlns:a16="http://schemas.microsoft.com/office/drawing/2014/main" id="{68139FAA-BCC1-E949-AEFA-9AC72601F2A9}"/>
              </a:ext>
            </a:extLst>
          </p:cNvPr>
          <p:cNvCxnSpPr>
            <a:cxnSpLocks/>
            <a:stCxn id="11" idx="3"/>
            <a:endCxn id="23" idx="0"/>
          </p:cNvCxnSpPr>
          <p:nvPr/>
        </p:nvCxnSpPr>
        <p:spPr>
          <a:xfrm>
            <a:off x="6889486" y="5249282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91">
            <a:extLst>
              <a:ext uri="{FF2B5EF4-FFF2-40B4-BE49-F238E27FC236}">
                <a16:creationId xmlns:a16="http://schemas.microsoft.com/office/drawing/2014/main" id="{B8DACBB7-38A6-D04B-B005-F8C6DB57EA77}"/>
              </a:ext>
            </a:extLst>
          </p:cNvPr>
          <p:cNvCxnSpPr>
            <a:cxnSpLocks/>
            <a:stCxn id="12" idx="3"/>
            <a:endCxn id="24" idx="0"/>
          </p:cNvCxnSpPr>
          <p:nvPr/>
        </p:nvCxnSpPr>
        <p:spPr>
          <a:xfrm>
            <a:off x="6891077" y="6304876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B86A83B2-429F-054C-89B4-DCB072B276BB}"/>
              </a:ext>
            </a:extLst>
          </p:cNvPr>
          <p:cNvSpPr/>
          <p:nvPr/>
        </p:nvSpPr>
        <p:spPr>
          <a:xfrm>
            <a:off x="6933433" y="4872203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0ADC66F-90C1-2241-B77B-93B1B082E204}"/>
              </a:ext>
            </a:extLst>
          </p:cNvPr>
          <p:cNvSpPr txBox="1"/>
          <p:nvPr/>
        </p:nvSpPr>
        <p:spPr>
          <a:xfrm>
            <a:off x="6367053" y="3453680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D79745F-56B8-4743-A50A-4051C1C72D32}"/>
              </a:ext>
            </a:extLst>
          </p:cNvPr>
          <p:cNvSpPr txBox="1"/>
          <p:nvPr/>
        </p:nvSpPr>
        <p:spPr>
          <a:xfrm>
            <a:off x="6125460" y="4579461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CF9EBB3-CF93-FC4D-939C-31019FACD700}"/>
              </a:ext>
            </a:extLst>
          </p:cNvPr>
          <p:cNvSpPr txBox="1"/>
          <p:nvPr/>
        </p:nvSpPr>
        <p:spPr>
          <a:xfrm>
            <a:off x="6358444" y="5470753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F509504-890A-BE4D-9127-3494C96556FF}"/>
              </a:ext>
            </a:extLst>
          </p:cNvPr>
          <p:cNvSpPr txBox="1"/>
          <p:nvPr/>
        </p:nvSpPr>
        <p:spPr>
          <a:xfrm>
            <a:off x="6125459" y="6606011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007947-6D1D-0B40-BD07-B77505D6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6263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 Passer for Knowledge Transfer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8E40AF-19B9-E94C-BDBF-CD53EFE9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43</a:t>
            </a:fld>
            <a:endParaRPr lang="en-US" altLang="ja-JP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385A458-D62B-A54B-9F06-8A61DE830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316" y="3924032"/>
            <a:ext cx="1391767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36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7462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>
                <a:cs typeface="Times" panose="02020603050405020304" pitchFamily="18" charset="0"/>
              </a:rPr>
              <a:t>Mental Disorder Detection – Overview</a:t>
            </a:r>
            <a:endParaRPr lang="en-US" altLang="zh-TW" sz="2800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2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Emotion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4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5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49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49" idx="3"/>
            <a:endCxn id="7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50" idx="3"/>
            <a:endCxn id="8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3" idx="3"/>
            <a:endCxn id="75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4" idx="3"/>
            <a:endCxn id="76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7FDC4FB8-7E69-44B6-A897-9DCF1BD6BD1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C544FAE-F7EF-40BB-96FE-EBFC737111DC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DC718CCA-214A-4A14-A0B4-512D802F2B40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7" name="矩形: 圓角 3">
              <a:extLst>
                <a:ext uri="{FF2B5EF4-FFF2-40B4-BE49-F238E27FC236}">
                  <a16:creationId xmlns:a16="http://schemas.microsoft.com/office/drawing/2014/main" id="{0C46E9FD-BB5A-48BF-9BC3-DAA0CE934F86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BBB9E9F0-6D2B-4D2D-BC30-840A638EFF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4EE53FD2-51B3-425F-87B1-3F4FBED94A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8C0D7506-C230-4C46-B933-61DC3F7C703C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004810A-1AF0-4B07-BFE6-54B62803CC3D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935FEFF-369A-4003-A30D-EF133FAE4226}"/>
              </a:ext>
            </a:extLst>
          </p:cNvPr>
          <p:cNvCxnSpPr>
            <a:cxnSpLocks/>
            <a:stCxn id="79" idx="2"/>
            <a:endCxn id="56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163D001-AB96-4A5A-BA46-3DB6D8E8ED7F}"/>
              </a:ext>
            </a:extLst>
          </p:cNvPr>
          <p:cNvCxnSpPr>
            <a:cxnSpLocks/>
            <a:stCxn id="79" idx="2"/>
            <a:endCxn id="57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9DF64CFA-B62E-4713-A29B-6582ADC4A31A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矩形: 圓角 3">
            <a:extLst>
              <a:ext uri="{FF2B5EF4-FFF2-40B4-BE49-F238E27FC236}">
                <a16:creationId xmlns:a16="http://schemas.microsoft.com/office/drawing/2014/main" id="{61E29D6C-3738-4E04-AD26-0F8B19BFE0AC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5731CC8-7119-43BC-B01F-65A95550E6D2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60D042D-DE47-4059-BB9B-F9D205BDA767}"/>
              </a:ext>
            </a:extLst>
          </p:cNvPr>
          <p:cNvCxnSpPr>
            <a:cxnSpLocks/>
            <a:stCxn id="57" idx="2"/>
            <a:endCxn id="84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011F6A-ACC6-4C0F-B9CC-AFACD4A51134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3">
            <a:extLst>
              <a:ext uri="{FF2B5EF4-FFF2-40B4-BE49-F238E27FC236}">
                <a16:creationId xmlns:a16="http://schemas.microsoft.com/office/drawing/2014/main" id="{E430062A-C807-4023-BB46-B6E80D409841}"/>
              </a:ext>
            </a:extLst>
          </p:cNvPr>
          <p:cNvSpPr/>
          <p:nvPr/>
        </p:nvSpPr>
        <p:spPr>
          <a:xfrm>
            <a:off x="7127696" y="5553296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Output Results</a:t>
            </a:r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FD4624D-4482-4FEA-B132-A0C2D3A55D84}"/>
              </a:ext>
            </a:extLst>
          </p:cNvPr>
          <p:cNvCxnSpPr>
            <a:cxnSpLocks/>
            <a:stCxn id="85" idx="2"/>
            <a:endCxn id="98" idx="0"/>
          </p:cNvCxnSpPr>
          <p:nvPr/>
        </p:nvCxnSpPr>
        <p:spPr>
          <a:xfrm>
            <a:off x="7842081" y="5358057"/>
            <a:ext cx="0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E5C8A81-498C-4C15-8509-C923913256D5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6C375034-A21B-4F22-8D73-CD86384DCE7A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B6DC51AF-60EC-4A6A-B040-57F74736525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7">
            <a:extLst>
              <a:ext uri="{FF2B5EF4-FFF2-40B4-BE49-F238E27FC236}">
                <a16:creationId xmlns:a16="http://schemas.microsoft.com/office/drawing/2014/main" id="{DFBB6255-1C2D-6D4D-80FB-0DED65A787F4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1" name="直線單箭頭接點 27">
            <a:extLst>
              <a:ext uri="{FF2B5EF4-FFF2-40B4-BE49-F238E27FC236}">
                <a16:creationId xmlns:a16="http://schemas.microsoft.com/office/drawing/2014/main" id="{674F45D4-FC78-E940-B590-4246DE08E94E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27">
            <a:extLst>
              <a:ext uri="{FF2B5EF4-FFF2-40B4-BE49-F238E27FC236}">
                <a16:creationId xmlns:a16="http://schemas.microsoft.com/office/drawing/2014/main" id="{AE96312F-0997-9142-A4E8-1728038492E7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: 圓角 68">
            <a:extLst>
              <a:ext uri="{FF2B5EF4-FFF2-40B4-BE49-F238E27FC236}">
                <a16:creationId xmlns:a16="http://schemas.microsoft.com/office/drawing/2014/main" id="{903549A4-C0D8-9D4F-8F77-79C4CC969C8C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單箭頭接點 69">
            <a:extLst>
              <a:ext uri="{FF2B5EF4-FFF2-40B4-BE49-F238E27FC236}">
                <a16:creationId xmlns:a16="http://schemas.microsoft.com/office/drawing/2014/main" id="{C9CFFE26-6C27-594E-AFE9-48DB05A01FF9}"/>
              </a:ext>
            </a:extLst>
          </p:cNvPr>
          <p:cNvCxnSpPr>
            <a:cxnSpLocks/>
            <a:stCxn id="27" idx="3"/>
            <a:endCxn id="96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C6CED6B4-BE7E-E540-80EF-27D0DE296434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FEC892-6807-7041-91C3-5894F39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709" y="6596236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/>
              <a:pPr/>
              <a:t>44</a:t>
            </a:fld>
            <a:endParaRPr lang="en-US" altLang="ja-JP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D5C101-F794-4481-A1AB-BC1C8B3F756B}"/>
              </a:ext>
            </a:extLst>
          </p:cNvPr>
          <p:cNvSpPr/>
          <p:nvPr/>
        </p:nvSpPr>
        <p:spPr>
          <a:xfrm>
            <a:off x="6988068" y="2495369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444515D-7EC2-4A20-A418-410FB273CF26}"/>
              </a:ext>
            </a:extLst>
          </p:cNvPr>
          <p:cNvSpPr/>
          <p:nvPr/>
        </p:nvSpPr>
        <p:spPr>
          <a:xfrm>
            <a:off x="8318353" y="245934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9250492-0FFE-42C9-BA76-9A60626CE594}"/>
              </a:ext>
            </a:extLst>
          </p:cNvPr>
          <p:cNvSpPr/>
          <p:nvPr/>
        </p:nvSpPr>
        <p:spPr>
          <a:xfrm>
            <a:off x="18816" y="1503327"/>
            <a:ext cx="6445094" cy="50720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接點: 弧形 1023">
            <a:extLst>
              <a:ext uri="{FF2B5EF4-FFF2-40B4-BE49-F238E27FC236}">
                <a16:creationId xmlns:a16="http://schemas.microsoft.com/office/drawing/2014/main" id="{B2081CD3-74DA-4E78-AB19-E7906ACEDFA4}"/>
              </a:ext>
            </a:extLst>
          </p:cNvPr>
          <p:cNvCxnSpPr>
            <a:cxnSpLocks/>
            <a:stCxn id="26" idx="3"/>
            <a:endCxn id="113" idx="1"/>
          </p:cNvCxnSpPr>
          <p:nvPr/>
        </p:nvCxnSpPr>
        <p:spPr>
          <a:xfrm>
            <a:off x="4915746" y="3338960"/>
            <a:ext cx="478068" cy="27889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接點: 弧形 1023">
            <a:extLst>
              <a:ext uri="{FF2B5EF4-FFF2-40B4-BE49-F238E27FC236}">
                <a16:creationId xmlns:a16="http://schemas.microsoft.com/office/drawing/2014/main" id="{A6443801-3F58-456D-A874-F27F9B510463}"/>
              </a:ext>
            </a:extLst>
          </p:cNvPr>
          <p:cNvCxnSpPr>
            <a:cxnSpLocks/>
            <a:stCxn id="27" idx="0"/>
            <a:endCxn id="113" idx="1"/>
          </p:cNvCxnSpPr>
          <p:nvPr/>
        </p:nvCxnSpPr>
        <p:spPr>
          <a:xfrm rot="5400000" flipH="1" flipV="1">
            <a:off x="4128390" y="3780914"/>
            <a:ext cx="1428483" cy="1102366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5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cxnSpLocks/>
            <a:stCxn id="75" idx="2"/>
            <a:endCxn id="23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76" idx="2"/>
            <a:endCxn id="23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人工作業 74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流程圖: 人工作業 75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94" name="直線單箭頭接點 27">
            <a:extLst>
              <a:ext uri="{FF2B5EF4-FFF2-40B4-BE49-F238E27FC236}">
                <a16:creationId xmlns:a16="http://schemas.microsoft.com/office/drawing/2014/main" id="{13AAE807-C1FC-0942-AF9A-049E8429278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559D26A9-05E2-4779-87A4-76EFFDE25001}"/>
              </a:ext>
            </a:extLst>
          </p:cNvPr>
          <p:cNvSpPr/>
          <p:nvPr/>
        </p:nvSpPr>
        <p:spPr>
          <a:xfrm>
            <a:off x="5393814" y="3174350"/>
            <a:ext cx="1353599" cy="887010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Inference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5FADCE51-29F9-4DD0-AF94-74FF6DEC979B}"/>
              </a:ext>
            </a:extLst>
          </p:cNvPr>
          <p:cNvSpPr/>
          <p:nvPr/>
        </p:nvSpPr>
        <p:spPr>
          <a:xfrm>
            <a:off x="6709007" y="3183203"/>
            <a:ext cx="2265326" cy="781778"/>
          </a:xfrm>
          <a:prstGeom prst="roundRect">
            <a:avLst/>
          </a:prstGeom>
          <a:noFill/>
          <a:ln w="38100">
            <a:solidFill>
              <a:srgbClr val="9ED3D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1C48347C-9876-4E46-9C7E-CE691186794E}"/>
              </a:ext>
            </a:extLst>
          </p:cNvPr>
          <p:cNvSpPr/>
          <p:nvPr/>
        </p:nvSpPr>
        <p:spPr>
          <a:xfrm>
            <a:off x="6708436" y="4022251"/>
            <a:ext cx="2265326" cy="66113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標題 1">
            <a:extLst>
              <a:ext uri="{FF2B5EF4-FFF2-40B4-BE49-F238E27FC236}">
                <a16:creationId xmlns:a16="http://schemas.microsoft.com/office/drawing/2014/main" id="{7F13C117-DA6E-4D1B-B3F7-2423DEE37743}"/>
              </a:ext>
            </a:extLst>
          </p:cNvPr>
          <p:cNvSpPr txBox="1">
            <a:spLocks/>
          </p:cNvSpPr>
          <p:nvPr/>
        </p:nvSpPr>
        <p:spPr bwMode="auto">
          <a:xfrm>
            <a:off x="457200" y="116632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200" dirty="0"/>
              <a:t>– Recording Prediction (1 / 3)</a:t>
            </a:r>
            <a:endParaRPr lang="zh-TW" altLang="en-US" sz="4000" dirty="0"/>
          </a:p>
        </p:txBody>
      </p:sp>
      <p:sp>
        <p:nvSpPr>
          <p:cNvPr id="109" name="矩形: 圓角 3">
            <a:extLst>
              <a:ext uri="{FF2B5EF4-FFF2-40B4-BE49-F238E27FC236}">
                <a16:creationId xmlns:a16="http://schemas.microsoft.com/office/drawing/2014/main" id="{2904B6F9-D0F6-994F-9E0C-5E95D370A153}"/>
              </a:ext>
            </a:extLst>
          </p:cNvPr>
          <p:cNvSpPr/>
          <p:nvPr/>
        </p:nvSpPr>
        <p:spPr>
          <a:xfrm>
            <a:off x="6715968" y="5536256"/>
            <a:ext cx="2251403" cy="678877"/>
          </a:xfrm>
          <a:prstGeom prst="roundRect">
            <a:avLst/>
          </a:prstGeom>
          <a:solidFill>
            <a:srgbClr val="FFF3CC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4" name="矩形: 圓角 3">
            <a:extLst>
              <a:ext uri="{FF2B5EF4-FFF2-40B4-BE49-F238E27FC236}">
                <a16:creationId xmlns:a16="http://schemas.microsoft.com/office/drawing/2014/main" id="{3660A875-E186-6843-B52E-E24A295B6A71}"/>
              </a:ext>
            </a:extLst>
          </p:cNvPr>
          <p:cNvSpPr/>
          <p:nvPr/>
        </p:nvSpPr>
        <p:spPr>
          <a:xfrm>
            <a:off x="7874084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Depression</a:t>
            </a:r>
          </a:p>
        </p:txBody>
      </p:sp>
      <p:sp>
        <p:nvSpPr>
          <p:cNvPr id="115" name="矩形: 圓角 3">
            <a:extLst>
              <a:ext uri="{FF2B5EF4-FFF2-40B4-BE49-F238E27FC236}">
                <a16:creationId xmlns:a16="http://schemas.microsoft.com/office/drawing/2014/main" id="{3F86BACE-2848-F14C-9131-1BA6C4F316BA}"/>
              </a:ext>
            </a:extLst>
          </p:cNvPr>
          <p:cNvSpPr/>
          <p:nvPr/>
        </p:nvSpPr>
        <p:spPr>
          <a:xfrm>
            <a:off x="6773912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Mania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C5721FE-92A0-442B-BA1A-F6E212EB2657}"/>
              </a:ext>
            </a:extLst>
          </p:cNvPr>
          <p:cNvSpPr/>
          <p:nvPr/>
        </p:nvSpPr>
        <p:spPr>
          <a:xfrm>
            <a:off x="6622915" y="1499943"/>
            <a:ext cx="2457919" cy="507542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258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1" grpId="0" animBg="1"/>
      <p:bldP spid="113" grpId="0" animBg="1"/>
      <p:bldP spid="22" grpId="0" animBg="1"/>
      <p:bldP spid="22" grpId="1" animBg="1"/>
      <p:bldP spid="80" grpId="0" animBg="1"/>
      <p:bldP spid="102" grpId="0"/>
      <p:bldP spid="8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200" dirty="0"/>
              <a:t>– Recording Prediction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Based on the medical literatures</a:t>
            </a:r>
            <a:r>
              <a:rPr lang="zh-TW" altLang="en-US" sz="2400" dirty="0"/>
              <a:t> </a:t>
            </a:r>
            <a:r>
              <a:rPr lang="en-US" altLang="zh-TW" sz="2400" dirty="0"/>
              <a:t>[5, 6], the mental disorder of schizophrenia patients can be described by </a:t>
            </a:r>
            <a:r>
              <a:rPr lang="en-US" altLang="zh-TW" sz="2400" i="1" dirty="0"/>
              <a:t>Mania</a:t>
            </a:r>
            <a:r>
              <a:rPr lang="en-US" altLang="zh-TW" sz="2400" dirty="0"/>
              <a:t> and </a:t>
            </a:r>
            <a:r>
              <a:rPr lang="en-US" altLang="zh-TW" sz="2400" i="1" dirty="0"/>
              <a:t>depression</a:t>
            </a:r>
            <a:r>
              <a:rPr lang="en-US" altLang="zh-TW" sz="2400" dirty="0"/>
              <a:t>. </a:t>
            </a:r>
          </a:p>
          <a:p>
            <a:pPr algn="just"/>
            <a:r>
              <a:rPr lang="en-US" altLang="zh-TW" dirty="0"/>
              <a:t>In cognitive science [20, 21]</a:t>
            </a:r>
          </a:p>
          <a:p>
            <a:pPr lvl="1" algn="just"/>
            <a:r>
              <a:rPr lang="en-US" altLang="zh-TW" dirty="0"/>
              <a:t>Emotion is defined as a state of readiness for the action when humans face stimulus events.</a:t>
            </a:r>
          </a:p>
          <a:p>
            <a:pPr lvl="2" algn="just">
              <a:buFont typeface="Wingdings" pitchFamily="2" charset="2"/>
              <a:buChar char="l"/>
            </a:pPr>
            <a:r>
              <a:rPr lang="en-US" altLang="zh-TW" sz="1600" dirty="0"/>
              <a:t>The duration of emotion is 0.05 to 0.5 seconds [22, 23].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C8D348-9BB1-8B44-BBBD-6CA1980E9850}"/>
              </a:ext>
            </a:extLst>
          </p:cNvPr>
          <p:cNvSpPr/>
          <p:nvPr/>
        </p:nvSpPr>
        <p:spPr>
          <a:xfrm>
            <a:off x="56513" y="4936102"/>
            <a:ext cx="8681186" cy="1521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9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 algn="just">
              <a:lnSpc>
                <a:spcPct val="150000"/>
              </a:lnSpc>
            </a:pPr>
            <a:r>
              <a:rPr lang="en-US" altLang="zh-TW" sz="900" dirty="0">
                <a:latin typeface="+mj-lt"/>
              </a:rPr>
              <a:t>[6] ICD-10. Geneva: World Health Organization, 2004.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+mj-lt"/>
              </a:rPr>
              <a:t>[20] P. Ekman, "An argument for basic emotions," </a:t>
            </a:r>
            <a:r>
              <a:rPr lang="en-US" altLang="zh-TW" sz="900" i="1" dirty="0">
                <a:latin typeface="+mj-lt"/>
              </a:rPr>
              <a:t>Cognition &amp; Emotion</a:t>
            </a:r>
            <a:r>
              <a:rPr lang="en-US" altLang="zh-TW" sz="900" dirty="0">
                <a:latin typeface="+mj-lt"/>
              </a:rPr>
              <a:t>, vol. 6, pp. 169-200, 1992.</a:t>
            </a:r>
            <a:endParaRPr lang="zh-TW" altLang="zh-TW" sz="900" dirty="0"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+mj-lt"/>
              </a:rPr>
              <a:t>[21] E. K. Gray and D. Watson, "Assessing positive and negative affect via self-report,”</a:t>
            </a:r>
            <a:r>
              <a:rPr lang="en-US" altLang="zh-TW" sz="900" i="1" dirty="0">
                <a:latin typeface="+mj-lt"/>
              </a:rPr>
              <a:t> Handbook of emotion elicitation and assessment</a:t>
            </a:r>
            <a:r>
              <a:rPr lang="en-US" altLang="zh-TW" sz="900" dirty="0">
                <a:latin typeface="+mj-lt"/>
              </a:rPr>
              <a:t>, 2007.</a:t>
            </a:r>
            <a:r>
              <a:rPr lang="zh-TW" altLang="zh-TW" sz="900" dirty="0">
                <a:latin typeface="+mj-lt"/>
              </a:rPr>
              <a:t> </a:t>
            </a:r>
            <a:endParaRPr lang="en-US" altLang="zh-TW" sz="900" dirty="0"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+mj-lt"/>
              </a:rPr>
              <a:t>[22] E. </a:t>
            </a:r>
            <a:r>
              <a:rPr lang="en-US" altLang="zh-TW" sz="900" dirty="0" err="1">
                <a:latin typeface="+mj-lt"/>
              </a:rPr>
              <a:t>Svetieva</a:t>
            </a:r>
            <a:r>
              <a:rPr lang="en-US" altLang="zh-TW" sz="900" dirty="0">
                <a:latin typeface="+mj-lt"/>
              </a:rPr>
              <a:t> and M. G. Frank, "Empathy, emotion dysregulation, and enhanced </a:t>
            </a:r>
            <a:r>
              <a:rPr lang="en-US" altLang="zh-TW" sz="900" dirty="0" err="1">
                <a:latin typeface="+mj-lt"/>
              </a:rPr>
              <a:t>microexpression</a:t>
            </a:r>
            <a:r>
              <a:rPr lang="en-US" altLang="zh-TW" sz="900" dirty="0">
                <a:latin typeface="+mj-lt"/>
              </a:rPr>
              <a:t> recognition ability," </a:t>
            </a:r>
            <a:r>
              <a:rPr lang="en-US" altLang="zh-TW" sz="900" i="1" dirty="0">
                <a:latin typeface="+mj-lt"/>
              </a:rPr>
              <a:t>Motivation and Emotion</a:t>
            </a:r>
            <a:r>
              <a:rPr lang="en-US" altLang="zh-TW" sz="900" dirty="0">
                <a:latin typeface="+mj-lt"/>
              </a:rPr>
              <a:t>, vol. 40, pp. 309-320, 2016.</a:t>
            </a:r>
            <a:r>
              <a:rPr lang="zh-TW" altLang="zh-TW" sz="900" dirty="0">
                <a:latin typeface="+mj-lt"/>
              </a:rPr>
              <a:t> </a:t>
            </a:r>
            <a:endParaRPr lang="en-US" altLang="zh-TW" sz="900" dirty="0"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+mj-lt"/>
              </a:rPr>
              <a:t>[23] C. Hurley, A. E. Anker, M. G. Frank, D. Matsumoto, and H. C. Hwang, "Background factors predicting accuracy and improvement in micro expression recognition," </a:t>
            </a:r>
            <a:r>
              <a:rPr lang="en-US" altLang="zh-TW" sz="900" i="1" dirty="0">
                <a:latin typeface="+mj-lt"/>
              </a:rPr>
              <a:t>Motivation and Emotion</a:t>
            </a:r>
            <a:r>
              <a:rPr lang="en-US" altLang="zh-TW" sz="900" dirty="0">
                <a:latin typeface="+mj-lt"/>
              </a:rPr>
              <a:t>, vol. 38, pp. 700-714, 2014.</a:t>
            </a:r>
            <a:endParaRPr lang="zh-TW" altLang="zh-TW" sz="900" dirty="0"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E66959A-FAAE-AD4C-914C-AEFF0862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52209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9665B59-ADBD-7141-A7F6-6AB6E3F86E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4" y="1554744"/>
            <a:ext cx="1280000" cy="72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1366832-69BF-934E-B030-18EB5F8D97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64" y="1554744"/>
            <a:ext cx="1280000" cy="7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9288B1E-C213-9843-A693-F6C764AC3E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554744"/>
            <a:ext cx="1280000" cy="72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35C2FC4-CD1F-C24F-98A2-9D3FF1A32F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472" y="1555683"/>
            <a:ext cx="1279999" cy="72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E6CFF74-B891-7C4C-8D40-700CC0AC0C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672" y="1555683"/>
            <a:ext cx="1279999" cy="72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8F61134-A67E-5D4F-B344-C41CB72E080A}"/>
              </a:ext>
            </a:extLst>
          </p:cNvPr>
          <p:cNvSpPr txBox="1"/>
          <p:nvPr/>
        </p:nvSpPr>
        <p:spPr>
          <a:xfrm>
            <a:off x="3447805" y="173101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7164C82-BC3E-9F49-AC2C-69969885E578}"/>
              </a:ext>
            </a:extLst>
          </p:cNvPr>
          <p:cNvSpPr txBox="1"/>
          <p:nvPr/>
        </p:nvSpPr>
        <p:spPr>
          <a:xfrm>
            <a:off x="5577154" y="173101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065654A-0CA3-244F-B822-2FBB5281605E}"/>
              </a:ext>
            </a:extLst>
          </p:cNvPr>
          <p:cNvSpPr txBox="1"/>
          <p:nvPr/>
        </p:nvSpPr>
        <p:spPr>
          <a:xfrm>
            <a:off x="395536" y="234888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1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33DC11D-91C0-1343-B0E0-5BFD3FAC346B}"/>
              </a:ext>
            </a:extLst>
          </p:cNvPr>
          <p:cNvSpPr txBox="1"/>
          <p:nvPr/>
        </p:nvSpPr>
        <p:spPr>
          <a:xfrm>
            <a:off x="1835696" y="234888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2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FE0B048-F933-8042-B994-BE52452390BA}"/>
              </a:ext>
            </a:extLst>
          </p:cNvPr>
          <p:cNvSpPr txBox="1"/>
          <p:nvPr/>
        </p:nvSpPr>
        <p:spPr>
          <a:xfrm>
            <a:off x="4167884" y="234888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16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FD7C3F6-EC31-9340-BBEB-377409DE494E}"/>
              </a:ext>
            </a:extLst>
          </p:cNvPr>
          <p:cNvSpPr txBox="1"/>
          <p:nvPr/>
        </p:nvSpPr>
        <p:spPr>
          <a:xfrm>
            <a:off x="6061403" y="234657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64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29C981B-2823-284D-A579-D01F46ED631B}"/>
              </a:ext>
            </a:extLst>
          </p:cNvPr>
          <p:cNvSpPr txBox="1"/>
          <p:nvPr/>
        </p:nvSpPr>
        <p:spPr>
          <a:xfrm>
            <a:off x="7861603" y="234657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79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F04C153-00DF-A249-9088-E3E15F0BAB5D}"/>
              </a:ext>
            </a:extLst>
          </p:cNvPr>
          <p:cNvSpPr txBox="1"/>
          <p:nvPr/>
        </p:nvSpPr>
        <p:spPr>
          <a:xfrm>
            <a:off x="7429555" y="173101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8FA03A4-37E7-1145-84D6-E6BF1DCDABF7}"/>
                  </a:ext>
                </a:extLst>
              </p:cNvPr>
              <p:cNvSpPr txBox="1"/>
              <p:nvPr/>
            </p:nvSpPr>
            <p:spPr>
              <a:xfrm>
                <a:off x="1319622" y="4332804"/>
                <a:ext cx="3888432" cy="61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Average Prediction</a:t>
                </a:r>
              </a:p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(16 frames,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 secounds)</a:t>
                </a:r>
                <a:endParaRPr lang="zh-TW" alt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8FA03A4-37E7-1145-84D6-E6BF1DCDA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22" y="4332804"/>
                <a:ext cx="3888432" cy="611962"/>
              </a:xfrm>
              <a:prstGeom prst="rect">
                <a:avLst/>
              </a:prstGeom>
              <a:blipFill>
                <a:blip r:embed="rId8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89">
            <a:extLst>
              <a:ext uri="{FF2B5EF4-FFF2-40B4-BE49-F238E27FC236}">
                <a16:creationId xmlns:a16="http://schemas.microsoft.com/office/drawing/2014/main" id="{EB656698-6CFE-FF4F-A5A7-34F2388E7C91}"/>
              </a:ext>
            </a:extLst>
          </p:cNvPr>
          <p:cNvCxnSpPr>
            <a:cxnSpLocks/>
            <a:stCxn id="15" idx="2"/>
            <a:endCxn id="56" idx="0"/>
          </p:cNvCxnSpPr>
          <p:nvPr/>
        </p:nvCxnSpPr>
        <p:spPr>
          <a:xfrm flipH="1">
            <a:off x="1007252" y="2656657"/>
            <a:ext cx="352" cy="2847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圓角 3">
            <a:extLst>
              <a:ext uri="{FF2B5EF4-FFF2-40B4-BE49-F238E27FC236}">
                <a16:creationId xmlns:a16="http://schemas.microsoft.com/office/drawing/2014/main" id="{47AAB8DF-A070-B741-9BF3-5307EC3247F2}"/>
              </a:ext>
            </a:extLst>
          </p:cNvPr>
          <p:cNvSpPr/>
          <p:nvPr/>
        </p:nvSpPr>
        <p:spPr>
          <a:xfrm>
            <a:off x="2546965" y="5015979"/>
            <a:ext cx="1327361" cy="540000"/>
          </a:xfrm>
          <a:prstGeom prst="roundRect">
            <a:avLst/>
          </a:prstGeom>
          <a:solidFill>
            <a:srgbClr val="EFF5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Insert into Queue</a:t>
            </a:r>
            <a:endParaRPr lang="zh-TW" altLang="en-US" sz="14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BC86B779-6461-EA4E-BAD9-99CE41CA41A4}"/>
              </a:ext>
            </a:extLst>
          </p:cNvPr>
          <p:cNvGrpSpPr/>
          <p:nvPr/>
        </p:nvGrpSpPr>
        <p:grpSpPr>
          <a:xfrm>
            <a:off x="343571" y="2932988"/>
            <a:ext cx="1327362" cy="540000"/>
            <a:chOff x="2260206" y="3110687"/>
            <a:chExt cx="1327362" cy="540000"/>
          </a:xfrm>
        </p:grpSpPr>
        <p:sp>
          <p:nvSpPr>
            <p:cNvPr id="54" name="矩形: 圓角 172">
              <a:extLst>
                <a:ext uri="{FF2B5EF4-FFF2-40B4-BE49-F238E27FC236}">
                  <a16:creationId xmlns:a16="http://schemas.microsoft.com/office/drawing/2014/main" id="{D1999079-B231-A747-8300-D24557BE867E}"/>
                </a:ext>
              </a:extLst>
            </p:cNvPr>
            <p:cNvSpPr/>
            <p:nvPr/>
          </p:nvSpPr>
          <p:spPr>
            <a:xfrm>
              <a:off x="2260206" y="3110687"/>
              <a:ext cx="1327362" cy="540000"/>
            </a:xfrm>
            <a:prstGeom prst="roundRect">
              <a:avLst/>
            </a:prstGeom>
            <a:solidFill>
              <a:srgbClr val="FDF1E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9E15BB0-A83E-9A42-97F0-74FE608B09C8}"/>
                </a:ext>
              </a:extLst>
            </p:cNvPr>
            <p:cNvSpPr/>
            <p:nvPr/>
          </p:nvSpPr>
          <p:spPr>
            <a:xfrm>
              <a:off x="2260206" y="3119077"/>
              <a:ext cx="13273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Infer </a:t>
              </a:r>
            </a:p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mental state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8DEC5EF-7569-5741-90A2-3E5D630E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46</a:t>
            </a:fld>
            <a:endParaRPr lang="en-US" altLang="ja-JP" dirty="0"/>
          </a:p>
        </p:txBody>
      </p:sp>
      <p:sp>
        <p:nvSpPr>
          <p:cNvPr id="46" name="標題 1">
            <a:extLst>
              <a:ext uri="{FF2B5EF4-FFF2-40B4-BE49-F238E27FC236}">
                <a16:creationId xmlns:a16="http://schemas.microsoft.com/office/drawing/2014/main" id="{01E80620-403B-4879-9470-B48D9E35C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200" dirty="0"/>
              <a:t>– Recording Prediction (3 / 3)</a:t>
            </a:r>
            <a:endParaRPr lang="zh-TW" alt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5" name="表格 44">
                <a:extLst>
                  <a:ext uri="{FF2B5EF4-FFF2-40B4-BE49-F238E27FC236}">
                    <a16:creationId xmlns:a16="http://schemas.microsoft.com/office/drawing/2014/main" id="{0E261ACC-9567-D549-8F00-0C423C0D1D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96950"/>
                  </p:ext>
                </p:extLst>
              </p:nvPr>
            </p:nvGraphicFramePr>
            <p:xfrm>
              <a:off x="277486" y="5855672"/>
              <a:ext cx="867918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1609256086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243258732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1320469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38979828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944655494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3537147543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37932723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7985412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659676707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156609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Emotion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16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64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537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Depression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16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64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0097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5" name="表格 44">
                <a:extLst>
                  <a:ext uri="{FF2B5EF4-FFF2-40B4-BE49-F238E27FC236}">
                    <a16:creationId xmlns:a16="http://schemas.microsoft.com/office/drawing/2014/main" id="{0E261ACC-9567-D549-8F00-0C423C0D1D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96950"/>
                  </p:ext>
                </p:extLst>
              </p:nvPr>
            </p:nvGraphicFramePr>
            <p:xfrm>
              <a:off x="277486" y="5855672"/>
              <a:ext cx="867918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1609256086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243258732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1320469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38979828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944655494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3537147543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37932723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7985412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659676707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156609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Emotion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6923" t="-3333" r="-798462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56923" t="-3333" r="-698462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56923" t="-3333" r="-598462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64063" t="-3333" r="-507813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55385" t="-3333" r="-40000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655385" t="-3333" r="-30000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755385" t="-3333" r="-20000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868750" t="-3333" r="-103125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953846" t="-3333" r="-1538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537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Depression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6923" t="-106897" r="-798462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56923" t="-106897" r="-698462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56923" t="-106897" r="-598462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64063" t="-106897" r="-507813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55385" t="-106897" r="-4000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655385" t="-106897" r="-3000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755385" t="-106897" r="-2000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868750" t="-106897" r="-103125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953846" t="-106897" r="-1538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0097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矩形 47">
            <a:extLst>
              <a:ext uri="{FF2B5EF4-FFF2-40B4-BE49-F238E27FC236}">
                <a16:creationId xmlns:a16="http://schemas.microsoft.com/office/drawing/2014/main" id="{3427DE17-4373-457B-89B2-C9826D7546B3}"/>
              </a:ext>
            </a:extLst>
          </p:cNvPr>
          <p:cNvSpPr/>
          <p:nvPr/>
        </p:nvSpPr>
        <p:spPr>
          <a:xfrm>
            <a:off x="8212084" y="186836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819194E-C664-4F01-926F-5319F5990919}"/>
              </a:ext>
            </a:extLst>
          </p:cNvPr>
          <p:cNvSpPr/>
          <p:nvPr/>
        </p:nvSpPr>
        <p:spPr>
          <a:xfrm>
            <a:off x="6328124" y="186372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B229420-F81D-420A-99A7-5CF6E0894017}"/>
              </a:ext>
            </a:extLst>
          </p:cNvPr>
          <p:cNvSpPr/>
          <p:nvPr/>
        </p:nvSpPr>
        <p:spPr>
          <a:xfrm>
            <a:off x="4493016" y="196542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27EF79A-92C0-4834-9B43-2CCEF189CF4A}"/>
              </a:ext>
            </a:extLst>
          </p:cNvPr>
          <p:cNvSpPr/>
          <p:nvPr/>
        </p:nvSpPr>
        <p:spPr>
          <a:xfrm>
            <a:off x="2167805" y="2016894"/>
            <a:ext cx="379160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9875E78-F9E9-4493-8991-859D96F7B609}"/>
              </a:ext>
            </a:extLst>
          </p:cNvPr>
          <p:cNvSpPr/>
          <p:nvPr/>
        </p:nvSpPr>
        <p:spPr>
          <a:xfrm>
            <a:off x="700100" y="196542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FD89B04D-F78F-8C4A-9097-D7387A6AB30B}"/>
              </a:ext>
            </a:extLst>
          </p:cNvPr>
          <p:cNvGrpSpPr/>
          <p:nvPr/>
        </p:nvGrpSpPr>
        <p:grpSpPr>
          <a:xfrm>
            <a:off x="1784083" y="2932988"/>
            <a:ext cx="1327362" cy="540000"/>
            <a:chOff x="2260206" y="3110687"/>
            <a:chExt cx="1327362" cy="540000"/>
          </a:xfrm>
        </p:grpSpPr>
        <p:sp>
          <p:nvSpPr>
            <p:cNvPr id="62" name="矩形: 圓角 172">
              <a:extLst>
                <a:ext uri="{FF2B5EF4-FFF2-40B4-BE49-F238E27FC236}">
                  <a16:creationId xmlns:a16="http://schemas.microsoft.com/office/drawing/2014/main" id="{89447CEF-2241-CB47-9094-1E83CCEB157F}"/>
                </a:ext>
              </a:extLst>
            </p:cNvPr>
            <p:cNvSpPr/>
            <p:nvPr/>
          </p:nvSpPr>
          <p:spPr>
            <a:xfrm>
              <a:off x="2260206" y="3110687"/>
              <a:ext cx="1327362" cy="540000"/>
            </a:xfrm>
            <a:prstGeom prst="roundRect">
              <a:avLst/>
            </a:prstGeom>
            <a:solidFill>
              <a:srgbClr val="FDF1E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D9360B1-8DCB-B74E-B890-B35D370BDE1B}"/>
                </a:ext>
              </a:extLst>
            </p:cNvPr>
            <p:cNvSpPr/>
            <p:nvPr/>
          </p:nvSpPr>
          <p:spPr>
            <a:xfrm>
              <a:off x="2260206" y="3119077"/>
              <a:ext cx="13273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Infer </a:t>
              </a:r>
            </a:p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mental state</a:t>
              </a:r>
            </a:p>
          </p:txBody>
        </p:sp>
      </p:grpSp>
      <p:cxnSp>
        <p:nvCxnSpPr>
          <p:cNvPr id="64" name="直線單箭頭接點 89">
            <a:extLst>
              <a:ext uri="{FF2B5EF4-FFF2-40B4-BE49-F238E27FC236}">
                <a16:creationId xmlns:a16="http://schemas.microsoft.com/office/drawing/2014/main" id="{1487A86D-7B2E-1A4E-8471-6D3CBC901DBA}"/>
              </a:ext>
            </a:extLst>
          </p:cNvPr>
          <p:cNvCxnSpPr>
            <a:cxnSpLocks/>
            <a:stCxn id="16" idx="2"/>
            <a:endCxn id="62" idx="0"/>
          </p:cNvCxnSpPr>
          <p:nvPr/>
        </p:nvCxnSpPr>
        <p:spPr>
          <a:xfrm>
            <a:off x="2447764" y="2656657"/>
            <a:ext cx="0" cy="2763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左大括弧 68">
            <a:extLst>
              <a:ext uri="{FF2B5EF4-FFF2-40B4-BE49-F238E27FC236}">
                <a16:creationId xmlns:a16="http://schemas.microsoft.com/office/drawing/2014/main" id="{F06DB1A2-FBE0-3644-8664-E95EAEDD84F5}"/>
              </a:ext>
            </a:extLst>
          </p:cNvPr>
          <p:cNvSpPr/>
          <p:nvPr/>
        </p:nvSpPr>
        <p:spPr>
          <a:xfrm rot="16200000">
            <a:off x="3079173" y="1226252"/>
            <a:ext cx="369332" cy="584053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D800A3B-0764-7C4B-AD20-7B218983029C}"/>
              </a:ext>
            </a:extLst>
          </p:cNvPr>
          <p:cNvGrpSpPr/>
          <p:nvPr/>
        </p:nvGrpSpPr>
        <p:grpSpPr>
          <a:xfrm>
            <a:off x="3375796" y="2932988"/>
            <a:ext cx="2808312" cy="1001912"/>
            <a:chOff x="1331640" y="2887802"/>
            <a:chExt cx="2808312" cy="1001912"/>
          </a:xfrm>
        </p:grpSpPr>
        <p:sp>
          <p:nvSpPr>
            <p:cNvPr id="85" name="矩形: 圓角 172">
              <a:extLst>
                <a:ext uri="{FF2B5EF4-FFF2-40B4-BE49-F238E27FC236}">
                  <a16:creationId xmlns:a16="http://schemas.microsoft.com/office/drawing/2014/main" id="{2953A4F4-4963-0444-AF69-D55E912C73C3}"/>
                </a:ext>
              </a:extLst>
            </p:cNvPr>
            <p:cNvSpPr/>
            <p:nvPr/>
          </p:nvSpPr>
          <p:spPr>
            <a:xfrm>
              <a:off x="1331640" y="2887802"/>
              <a:ext cx="2808312" cy="1001912"/>
            </a:xfrm>
            <a:prstGeom prst="roundRect">
              <a:avLst/>
            </a:prstGeom>
            <a:solidFill>
              <a:srgbClr val="FDF1E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65E2E4C0-551B-694E-812A-47B54229D514}"/>
                </a:ext>
              </a:extLst>
            </p:cNvPr>
            <p:cNvGrpSpPr/>
            <p:nvPr/>
          </p:nvGrpSpPr>
          <p:grpSpPr>
            <a:xfrm>
              <a:off x="1378370" y="3280616"/>
              <a:ext cx="2714853" cy="540000"/>
              <a:chOff x="6577923" y="3177032"/>
              <a:chExt cx="2536150" cy="540000"/>
            </a:xfrm>
          </p:grpSpPr>
          <p:sp>
            <p:nvSpPr>
              <p:cNvPr id="88" name="矩形: 圓角 175">
                <a:extLst>
                  <a:ext uri="{FF2B5EF4-FFF2-40B4-BE49-F238E27FC236}">
                    <a16:creationId xmlns:a16="http://schemas.microsoft.com/office/drawing/2014/main" id="{AF53D3C2-5220-D641-B5A2-630AA4212F15}"/>
                  </a:ext>
                </a:extLst>
              </p:cNvPr>
              <p:cNvSpPr/>
              <p:nvPr/>
            </p:nvSpPr>
            <p:spPr>
              <a:xfrm>
                <a:off x="6577923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Emotion Recognition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89" name="矩形: 圓角 3">
                <a:extLst>
                  <a:ext uri="{FF2B5EF4-FFF2-40B4-BE49-F238E27FC236}">
                    <a16:creationId xmlns:a16="http://schemas.microsoft.com/office/drawing/2014/main" id="{D90650A3-D5F6-B945-9E47-680E332307B3}"/>
                  </a:ext>
                </a:extLst>
              </p:cNvPr>
              <p:cNvSpPr/>
              <p:nvPr/>
            </p:nvSpPr>
            <p:spPr>
              <a:xfrm>
                <a:off x="7874084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Depression Estimation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DC8FAB28-AB22-CE45-9F11-35905E28B800}"/>
                </a:ext>
              </a:extLst>
            </p:cNvPr>
            <p:cNvSpPr/>
            <p:nvPr/>
          </p:nvSpPr>
          <p:spPr>
            <a:xfrm>
              <a:off x="2015085" y="2925307"/>
              <a:ext cx="14414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Infer mental state</a:t>
              </a:r>
            </a:p>
          </p:txBody>
        </p:sp>
      </p:grp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93FB9E14-B2F0-5445-BADC-26951EC42A49}"/>
              </a:ext>
            </a:extLst>
          </p:cNvPr>
          <p:cNvCxnSpPr>
            <a:cxnSpLocks/>
            <a:stCxn id="17" idx="2"/>
            <a:endCxn id="85" idx="0"/>
          </p:cNvCxnSpPr>
          <p:nvPr/>
        </p:nvCxnSpPr>
        <p:spPr>
          <a:xfrm>
            <a:off x="4779952" y="2656657"/>
            <a:ext cx="0" cy="2763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8452A9CD-67B3-4743-A631-3FD542A79C1C}"/>
              </a:ext>
            </a:extLst>
          </p:cNvPr>
          <p:cNvSpPr txBox="1"/>
          <p:nvPr/>
        </p:nvSpPr>
        <p:spPr>
          <a:xfrm>
            <a:off x="6834018" y="298032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BD0AA013-E78C-D445-BCF2-74AECFFADA16}"/>
              </a:ext>
            </a:extLst>
          </p:cNvPr>
          <p:cNvGrpSpPr/>
          <p:nvPr/>
        </p:nvGrpSpPr>
        <p:grpSpPr>
          <a:xfrm>
            <a:off x="7786309" y="2932988"/>
            <a:ext cx="1327362" cy="540000"/>
            <a:chOff x="2260206" y="3110687"/>
            <a:chExt cx="1327362" cy="540000"/>
          </a:xfrm>
        </p:grpSpPr>
        <p:sp>
          <p:nvSpPr>
            <p:cNvPr id="93" name="矩形: 圓角 172">
              <a:extLst>
                <a:ext uri="{FF2B5EF4-FFF2-40B4-BE49-F238E27FC236}">
                  <a16:creationId xmlns:a16="http://schemas.microsoft.com/office/drawing/2014/main" id="{B56671CC-42F7-9B48-83D6-39E747FE0645}"/>
                </a:ext>
              </a:extLst>
            </p:cNvPr>
            <p:cNvSpPr/>
            <p:nvPr/>
          </p:nvSpPr>
          <p:spPr>
            <a:xfrm>
              <a:off x="2260206" y="3110687"/>
              <a:ext cx="1327362" cy="540000"/>
            </a:xfrm>
            <a:prstGeom prst="roundRect">
              <a:avLst/>
            </a:prstGeom>
            <a:solidFill>
              <a:srgbClr val="FDF1E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03B7946-D75E-944F-8C19-6BD539B1E9CE}"/>
                </a:ext>
              </a:extLst>
            </p:cNvPr>
            <p:cNvSpPr/>
            <p:nvPr/>
          </p:nvSpPr>
          <p:spPr>
            <a:xfrm>
              <a:off x="2260206" y="3119077"/>
              <a:ext cx="13273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Infer </a:t>
              </a:r>
            </a:p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mental state</a:t>
              </a:r>
            </a:p>
          </p:txBody>
        </p:sp>
      </p:grpSp>
      <p:cxnSp>
        <p:nvCxnSpPr>
          <p:cNvPr id="95" name="直線單箭頭接點 89">
            <a:extLst>
              <a:ext uri="{FF2B5EF4-FFF2-40B4-BE49-F238E27FC236}">
                <a16:creationId xmlns:a16="http://schemas.microsoft.com/office/drawing/2014/main" id="{ED5FFCF1-8BEB-E64C-B9EA-7EC1FDBE4C98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8449990" y="2656657"/>
            <a:ext cx="0" cy="2763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9DAB7955-93A7-7A44-8526-6B99ABC65123}"/>
              </a:ext>
            </a:extLst>
          </p:cNvPr>
          <p:cNvSpPr txBox="1"/>
          <p:nvPr/>
        </p:nvSpPr>
        <p:spPr>
          <a:xfrm>
            <a:off x="3099605" y="29810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9" name="直線單箭頭接點 156">
            <a:extLst>
              <a:ext uri="{FF2B5EF4-FFF2-40B4-BE49-F238E27FC236}">
                <a16:creationId xmlns:a16="http://schemas.microsoft.com/office/drawing/2014/main" id="{BED02951-FCEC-1F4C-AEAB-3F5E5BCC5633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2123728" y="5555979"/>
            <a:ext cx="1086918" cy="3933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左大括弧 96">
            <a:extLst>
              <a:ext uri="{FF2B5EF4-FFF2-40B4-BE49-F238E27FC236}">
                <a16:creationId xmlns:a16="http://schemas.microsoft.com/office/drawing/2014/main" id="{D88D14E1-04AB-884B-AC44-D7C34883AAA2}"/>
              </a:ext>
            </a:extLst>
          </p:cNvPr>
          <p:cNvSpPr/>
          <p:nvPr/>
        </p:nvSpPr>
        <p:spPr>
          <a:xfrm rot="16200000">
            <a:off x="7388907" y="3109630"/>
            <a:ext cx="369332" cy="3080197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85784020-2987-2E44-8C4D-37127A03FDD0}"/>
              </a:ext>
            </a:extLst>
          </p:cNvPr>
          <p:cNvSpPr txBox="1"/>
          <p:nvPr/>
        </p:nvSpPr>
        <p:spPr>
          <a:xfrm>
            <a:off x="5993363" y="404992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D7029605-2D52-5049-AF91-169005759374}"/>
                  </a:ext>
                </a:extLst>
              </p:cNvPr>
              <p:cNvSpPr txBox="1"/>
              <p:nvPr/>
            </p:nvSpPr>
            <p:spPr>
              <a:xfrm>
                <a:off x="6231008" y="4813711"/>
                <a:ext cx="2685125" cy="61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Average Prediction</a:t>
                </a:r>
              </a:p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(16 frames,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 secounds)</a:t>
                </a:r>
                <a:endParaRPr lang="zh-TW" alt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D7029605-2D52-5049-AF91-16900575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008" y="4813711"/>
                <a:ext cx="2685125" cy="611962"/>
              </a:xfrm>
              <a:prstGeom prst="rect">
                <a:avLst/>
              </a:prstGeom>
              <a:blipFill>
                <a:blip r:embed="rId10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直線單箭頭接點 156">
            <a:extLst>
              <a:ext uri="{FF2B5EF4-FFF2-40B4-BE49-F238E27FC236}">
                <a16:creationId xmlns:a16="http://schemas.microsoft.com/office/drawing/2014/main" id="{82389447-27E6-4E4E-8A8A-1C7DA3FBF617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7573571" y="5425673"/>
            <a:ext cx="900100" cy="5236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680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2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Emotion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4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5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49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49" idx="3"/>
            <a:endCxn id="7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50" idx="3"/>
            <a:endCxn id="8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3" idx="3"/>
            <a:endCxn id="75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4" idx="3"/>
            <a:endCxn id="76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7FDC4FB8-7E69-44B6-A897-9DCF1BD6BD1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C544FAE-F7EF-40BB-96FE-EBFC737111DC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DC718CCA-214A-4A14-A0B4-512D802F2B40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7" name="矩形: 圓角 3">
              <a:extLst>
                <a:ext uri="{FF2B5EF4-FFF2-40B4-BE49-F238E27FC236}">
                  <a16:creationId xmlns:a16="http://schemas.microsoft.com/office/drawing/2014/main" id="{0C46E9FD-BB5A-48BF-9BC3-DAA0CE934F86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BBB9E9F0-6D2B-4D2D-BC30-840A638EFF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4EE53FD2-51B3-425F-87B1-3F4FBED94A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8C0D7506-C230-4C46-B933-61DC3F7C703C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004810A-1AF0-4B07-BFE6-54B62803CC3D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935FEFF-369A-4003-A30D-EF133FAE4226}"/>
              </a:ext>
            </a:extLst>
          </p:cNvPr>
          <p:cNvCxnSpPr>
            <a:cxnSpLocks/>
            <a:stCxn id="79" idx="2"/>
            <a:endCxn id="56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163D001-AB96-4A5A-BA46-3DB6D8E8ED7F}"/>
              </a:ext>
            </a:extLst>
          </p:cNvPr>
          <p:cNvCxnSpPr>
            <a:cxnSpLocks/>
            <a:stCxn id="79" idx="2"/>
            <a:endCxn id="57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9DF64CFA-B62E-4713-A29B-6582ADC4A31A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矩形: 圓角 3">
            <a:extLst>
              <a:ext uri="{FF2B5EF4-FFF2-40B4-BE49-F238E27FC236}">
                <a16:creationId xmlns:a16="http://schemas.microsoft.com/office/drawing/2014/main" id="{61E29D6C-3738-4E04-AD26-0F8B19BFE0AC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5731CC8-7119-43BC-B01F-65A95550E6D2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60D042D-DE47-4059-BB9B-F9D205BDA767}"/>
              </a:ext>
            </a:extLst>
          </p:cNvPr>
          <p:cNvCxnSpPr>
            <a:cxnSpLocks/>
            <a:stCxn id="57" idx="2"/>
            <a:endCxn id="84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011F6A-ACC6-4C0F-B9CC-AFACD4A51134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3">
            <a:extLst>
              <a:ext uri="{FF2B5EF4-FFF2-40B4-BE49-F238E27FC236}">
                <a16:creationId xmlns:a16="http://schemas.microsoft.com/office/drawing/2014/main" id="{E430062A-C807-4023-BB46-B6E80D409841}"/>
              </a:ext>
            </a:extLst>
          </p:cNvPr>
          <p:cNvSpPr/>
          <p:nvPr/>
        </p:nvSpPr>
        <p:spPr>
          <a:xfrm>
            <a:off x="7127696" y="5553296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Output Results</a:t>
            </a:r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FD4624D-4482-4FEA-B132-A0C2D3A55D84}"/>
              </a:ext>
            </a:extLst>
          </p:cNvPr>
          <p:cNvCxnSpPr>
            <a:cxnSpLocks/>
            <a:stCxn id="85" idx="2"/>
            <a:endCxn id="98" idx="0"/>
          </p:cNvCxnSpPr>
          <p:nvPr/>
        </p:nvCxnSpPr>
        <p:spPr>
          <a:xfrm>
            <a:off x="7842081" y="5358057"/>
            <a:ext cx="0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E5C8A81-498C-4C15-8509-C923913256D5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6C375034-A21B-4F22-8D73-CD86384DCE7A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B6DC51AF-60EC-4A6A-B040-57F74736525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7">
            <a:extLst>
              <a:ext uri="{FF2B5EF4-FFF2-40B4-BE49-F238E27FC236}">
                <a16:creationId xmlns:a16="http://schemas.microsoft.com/office/drawing/2014/main" id="{DFBB6255-1C2D-6D4D-80FB-0DED65A787F4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1" name="直線單箭頭接點 27">
            <a:extLst>
              <a:ext uri="{FF2B5EF4-FFF2-40B4-BE49-F238E27FC236}">
                <a16:creationId xmlns:a16="http://schemas.microsoft.com/office/drawing/2014/main" id="{674F45D4-FC78-E940-B590-4246DE08E94E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27">
            <a:extLst>
              <a:ext uri="{FF2B5EF4-FFF2-40B4-BE49-F238E27FC236}">
                <a16:creationId xmlns:a16="http://schemas.microsoft.com/office/drawing/2014/main" id="{AE96312F-0997-9142-A4E8-1728038492E7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: 圓角 68">
            <a:extLst>
              <a:ext uri="{FF2B5EF4-FFF2-40B4-BE49-F238E27FC236}">
                <a16:creationId xmlns:a16="http://schemas.microsoft.com/office/drawing/2014/main" id="{903549A4-C0D8-9D4F-8F77-79C4CC969C8C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單箭頭接點 69">
            <a:extLst>
              <a:ext uri="{FF2B5EF4-FFF2-40B4-BE49-F238E27FC236}">
                <a16:creationId xmlns:a16="http://schemas.microsoft.com/office/drawing/2014/main" id="{C9CFFE26-6C27-594E-AFE9-48DB05A01FF9}"/>
              </a:ext>
            </a:extLst>
          </p:cNvPr>
          <p:cNvCxnSpPr>
            <a:cxnSpLocks/>
            <a:stCxn id="27" idx="3"/>
            <a:endCxn id="96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C6CED6B4-BE7E-E540-80EF-27D0DE296434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FEC892-6807-7041-91C3-5894F39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709" y="6596236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/>
              <a:pPr/>
              <a:t>47</a:t>
            </a:fld>
            <a:endParaRPr lang="en-US" altLang="ja-JP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D5C101-F794-4481-A1AB-BC1C8B3F756B}"/>
              </a:ext>
            </a:extLst>
          </p:cNvPr>
          <p:cNvSpPr/>
          <p:nvPr/>
        </p:nvSpPr>
        <p:spPr>
          <a:xfrm>
            <a:off x="6988068" y="2495369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444515D-7EC2-4A20-A418-410FB273CF26}"/>
              </a:ext>
            </a:extLst>
          </p:cNvPr>
          <p:cNvSpPr/>
          <p:nvPr/>
        </p:nvSpPr>
        <p:spPr>
          <a:xfrm>
            <a:off x="8318353" y="245934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9250492-0FFE-42C9-BA76-9A60626CE594}"/>
              </a:ext>
            </a:extLst>
          </p:cNvPr>
          <p:cNvSpPr/>
          <p:nvPr/>
        </p:nvSpPr>
        <p:spPr>
          <a:xfrm>
            <a:off x="18816" y="1503327"/>
            <a:ext cx="6445094" cy="50720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接點: 弧形 1023">
            <a:extLst>
              <a:ext uri="{FF2B5EF4-FFF2-40B4-BE49-F238E27FC236}">
                <a16:creationId xmlns:a16="http://schemas.microsoft.com/office/drawing/2014/main" id="{B2081CD3-74DA-4E78-AB19-E7906ACEDFA4}"/>
              </a:ext>
            </a:extLst>
          </p:cNvPr>
          <p:cNvCxnSpPr>
            <a:cxnSpLocks/>
            <a:stCxn id="26" idx="3"/>
            <a:endCxn id="113" idx="1"/>
          </p:cNvCxnSpPr>
          <p:nvPr/>
        </p:nvCxnSpPr>
        <p:spPr>
          <a:xfrm>
            <a:off x="4915746" y="3338960"/>
            <a:ext cx="478068" cy="27889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接點: 弧形 1023">
            <a:extLst>
              <a:ext uri="{FF2B5EF4-FFF2-40B4-BE49-F238E27FC236}">
                <a16:creationId xmlns:a16="http://schemas.microsoft.com/office/drawing/2014/main" id="{A6443801-3F58-456D-A874-F27F9B510463}"/>
              </a:ext>
            </a:extLst>
          </p:cNvPr>
          <p:cNvCxnSpPr>
            <a:cxnSpLocks/>
            <a:stCxn id="27" idx="0"/>
            <a:endCxn id="113" idx="1"/>
          </p:cNvCxnSpPr>
          <p:nvPr/>
        </p:nvCxnSpPr>
        <p:spPr>
          <a:xfrm rot="5400000" flipH="1" flipV="1">
            <a:off x="4128390" y="3780914"/>
            <a:ext cx="1428483" cy="1102366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5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cxnSpLocks/>
            <a:stCxn id="75" idx="2"/>
            <a:endCxn id="23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76" idx="2"/>
            <a:endCxn id="23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人工作業 74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流程圖: 人工作業 75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94" name="直線單箭頭接點 27">
            <a:extLst>
              <a:ext uri="{FF2B5EF4-FFF2-40B4-BE49-F238E27FC236}">
                <a16:creationId xmlns:a16="http://schemas.microsoft.com/office/drawing/2014/main" id="{13AAE807-C1FC-0942-AF9A-049E8429278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559D26A9-05E2-4779-87A4-76EFFDE25001}"/>
              </a:ext>
            </a:extLst>
          </p:cNvPr>
          <p:cNvSpPr/>
          <p:nvPr/>
        </p:nvSpPr>
        <p:spPr>
          <a:xfrm>
            <a:off x="5393814" y="3174350"/>
            <a:ext cx="1353599" cy="887010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Inference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1C48347C-9876-4E46-9C7E-CE691186794E}"/>
              </a:ext>
            </a:extLst>
          </p:cNvPr>
          <p:cNvSpPr/>
          <p:nvPr/>
        </p:nvSpPr>
        <p:spPr>
          <a:xfrm>
            <a:off x="6687246" y="4762826"/>
            <a:ext cx="2265326" cy="66113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標題 1">
            <a:extLst>
              <a:ext uri="{FF2B5EF4-FFF2-40B4-BE49-F238E27FC236}">
                <a16:creationId xmlns:a16="http://schemas.microsoft.com/office/drawing/2014/main" id="{CCA868FD-706D-49A1-9744-252DEBF57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200" dirty="0"/>
              <a:t>– Analysis Abnormal Mental Pattern (1 / 4)</a:t>
            </a:r>
            <a:endParaRPr lang="zh-TW" altLang="en-US" sz="4000" dirty="0"/>
          </a:p>
        </p:txBody>
      </p:sp>
      <p:sp>
        <p:nvSpPr>
          <p:cNvPr id="86" name="矩形: 圓角 3">
            <a:extLst>
              <a:ext uri="{FF2B5EF4-FFF2-40B4-BE49-F238E27FC236}">
                <a16:creationId xmlns:a16="http://schemas.microsoft.com/office/drawing/2014/main" id="{BF7E061D-6D2C-FE42-A782-5FD7775506A4}"/>
              </a:ext>
            </a:extLst>
          </p:cNvPr>
          <p:cNvSpPr/>
          <p:nvPr/>
        </p:nvSpPr>
        <p:spPr>
          <a:xfrm>
            <a:off x="6715968" y="5536256"/>
            <a:ext cx="2251403" cy="678877"/>
          </a:xfrm>
          <a:prstGeom prst="roundRect">
            <a:avLst/>
          </a:prstGeom>
          <a:solidFill>
            <a:srgbClr val="FFF3CC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9" name="矩形: 圓角 3">
            <a:extLst>
              <a:ext uri="{FF2B5EF4-FFF2-40B4-BE49-F238E27FC236}">
                <a16:creationId xmlns:a16="http://schemas.microsoft.com/office/drawing/2014/main" id="{6AAAE281-31F2-5E42-8AD9-A1ADC7971846}"/>
              </a:ext>
            </a:extLst>
          </p:cNvPr>
          <p:cNvSpPr/>
          <p:nvPr/>
        </p:nvSpPr>
        <p:spPr>
          <a:xfrm>
            <a:off x="7874084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Depression</a:t>
            </a:r>
          </a:p>
        </p:txBody>
      </p:sp>
      <p:sp>
        <p:nvSpPr>
          <p:cNvPr id="114" name="矩形: 圓角 3">
            <a:extLst>
              <a:ext uri="{FF2B5EF4-FFF2-40B4-BE49-F238E27FC236}">
                <a16:creationId xmlns:a16="http://schemas.microsoft.com/office/drawing/2014/main" id="{374B208E-48CE-C74F-B104-0D29D467B232}"/>
              </a:ext>
            </a:extLst>
          </p:cNvPr>
          <p:cNvSpPr/>
          <p:nvPr/>
        </p:nvSpPr>
        <p:spPr>
          <a:xfrm>
            <a:off x="6773912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Mania</a:t>
            </a:r>
          </a:p>
        </p:txBody>
      </p:sp>
    </p:spTree>
    <p:extLst>
      <p:ext uri="{BB962C8B-B14F-4D97-AF65-F5344CB8AC3E}">
        <p14:creationId xmlns:p14="http://schemas.microsoft.com/office/powerpoint/2010/main" val="1766973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600" dirty="0"/>
              <a:t>– Analysis Abnormal Mental Pattern (2 / 4)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For </a:t>
            </a:r>
            <a:r>
              <a:rPr lang="en-US" altLang="zh-TW" sz="2400" i="1" dirty="0"/>
              <a:t>Mania </a:t>
            </a:r>
            <a:r>
              <a:rPr lang="en-US" altLang="zh-TW" sz="2400" dirty="0"/>
              <a:t>disorder, we analyze the predicted emotional status.</a:t>
            </a:r>
          </a:p>
          <a:p>
            <a:pPr lvl="1" algn="just"/>
            <a:r>
              <a:rPr lang="en-US" altLang="zh-TW" sz="2000" dirty="0"/>
              <a:t>Calculate the Entropy of the prediction to determine the uncertainty.</a:t>
            </a:r>
          </a:p>
        </p:txBody>
      </p:sp>
      <p:sp>
        <p:nvSpPr>
          <p:cNvPr id="121" name="立方體 120">
            <a:extLst>
              <a:ext uri="{FF2B5EF4-FFF2-40B4-BE49-F238E27FC236}">
                <a16:creationId xmlns:a16="http://schemas.microsoft.com/office/drawing/2014/main" id="{240DB350-83E6-4C74-A277-5A382618AD0E}"/>
              </a:ext>
            </a:extLst>
          </p:cNvPr>
          <p:cNvSpPr/>
          <p:nvPr/>
        </p:nvSpPr>
        <p:spPr>
          <a:xfrm>
            <a:off x="1734975" y="2939868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9D8F9F96-A11A-4018-BDBE-D8E4BA2A35F9}"/>
              </a:ext>
            </a:extLst>
          </p:cNvPr>
          <p:cNvSpPr txBox="1"/>
          <p:nvPr/>
        </p:nvSpPr>
        <p:spPr>
          <a:xfrm>
            <a:off x="1762907" y="3769295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3" name="立方體 122">
            <a:extLst>
              <a:ext uri="{FF2B5EF4-FFF2-40B4-BE49-F238E27FC236}">
                <a16:creationId xmlns:a16="http://schemas.microsoft.com/office/drawing/2014/main" id="{559D7C97-DAAF-468E-BED8-19317F74C7FE}"/>
              </a:ext>
            </a:extLst>
          </p:cNvPr>
          <p:cNvSpPr/>
          <p:nvPr/>
        </p:nvSpPr>
        <p:spPr>
          <a:xfrm>
            <a:off x="3369891" y="2933576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F4846C19-BFA1-49FA-9AFB-9409AB586559}"/>
              </a:ext>
            </a:extLst>
          </p:cNvPr>
          <p:cNvSpPr txBox="1"/>
          <p:nvPr/>
        </p:nvSpPr>
        <p:spPr>
          <a:xfrm>
            <a:off x="3397823" y="3763003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5" name="圖片 124">
            <a:extLst>
              <a:ext uri="{FF2B5EF4-FFF2-40B4-BE49-F238E27FC236}">
                <a16:creationId xmlns:a16="http://schemas.microsoft.com/office/drawing/2014/main" id="{99DF1F37-2802-4F8D-8A9C-9EC4FEA9D2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55" y="3054165"/>
            <a:ext cx="1280000" cy="720000"/>
          </a:xfrm>
          <a:prstGeom prst="rect">
            <a:avLst/>
          </a:prstGeom>
        </p:spPr>
      </p:pic>
      <p:pic>
        <p:nvPicPr>
          <p:cNvPr id="126" name="圖片 125">
            <a:extLst>
              <a:ext uri="{FF2B5EF4-FFF2-40B4-BE49-F238E27FC236}">
                <a16:creationId xmlns:a16="http://schemas.microsoft.com/office/drawing/2014/main" id="{08E478D9-CCE7-426F-AA97-B2C60C192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91" y="3049295"/>
            <a:ext cx="1280000" cy="720000"/>
          </a:xfrm>
          <a:prstGeom prst="rect">
            <a:avLst/>
          </a:prstGeom>
        </p:spPr>
      </p:pic>
      <p:sp>
        <p:nvSpPr>
          <p:cNvPr id="127" name="立方體 126">
            <a:extLst>
              <a:ext uri="{FF2B5EF4-FFF2-40B4-BE49-F238E27FC236}">
                <a16:creationId xmlns:a16="http://schemas.microsoft.com/office/drawing/2014/main" id="{9BA8061D-A924-47FE-ABC1-8624F036ABC3}"/>
              </a:ext>
            </a:extLst>
          </p:cNvPr>
          <p:cNvSpPr/>
          <p:nvPr/>
        </p:nvSpPr>
        <p:spPr>
          <a:xfrm>
            <a:off x="4860669" y="2931382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E981617D-84C8-471C-8C6E-8E13C820A5CB}"/>
              </a:ext>
            </a:extLst>
          </p:cNvPr>
          <p:cNvSpPr txBox="1"/>
          <p:nvPr/>
        </p:nvSpPr>
        <p:spPr>
          <a:xfrm>
            <a:off x="4888601" y="376080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9" name="圖片 128">
            <a:extLst>
              <a:ext uri="{FF2B5EF4-FFF2-40B4-BE49-F238E27FC236}">
                <a16:creationId xmlns:a16="http://schemas.microsoft.com/office/drawing/2014/main" id="{37D7ECC8-8721-416F-8A0C-84D379ED5E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69" y="3049295"/>
            <a:ext cx="1281600" cy="720901"/>
          </a:xfrm>
          <a:prstGeom prst="rect">
            <a:avLst/>
          </a:prstGeom>
        </p:spPr>
      </p:pic>
      <p:sp>
        <p:nvSpPr>
          <p:cNvPr id="130" name="立方體 129">
            <a:extLst>
              <a:ext uri="{FF2B5EF4-FFF2-40B4-BE49-F238E27FC236}">
                <a16:creationId xmlns:a16="http://schemas.microsoft.com/office/drawing/2014/main" id="{03A44E98-4EC6-4339-A1F5-8EEB3A0EA2D5}"/>
              </a:ext>
            </a:extLst>
          </p:cNvPr>
          <p:cNvSpPr/>
          <p:nvPr/>
        </p:nvSpPr>
        <p:spPr>
          <a:xfrm>
            <a:off x="6408111" y="2927583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0145E93B-61F7-419C-90BD-3A0614DCC8E8}"/>
              </a:ext>
            </a:extLst>
          </p:cNvPr>
          <p:cNvSpPr txBox="1"/>
          <p:nvPr/>
        </p:nvSpPr>
        <p:spPr>
          <a:xfrm>
            <a:off x="6436043" y="375701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F576443-BF13-4709-B90B-7DCD3CF154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11" y="3047101"/>
            <a:ext cx="1280000" cy="720000"/>
          </a:xfrm>
          <a:prstGeom prst="rect">
            <a:avLst/>
          </a:prstGeom>
        </p:spPr>
      </p:pic>
      <p:graphicFrame>
        <p:nvGraphicFramePr>
          <p:cNvPr id="133" name="表格 132">
            <a:extLst>
              <a:ext uri="{FF2B5EF4-FFF2-40B4-BE49-F238E27FC236}">
                <a16:creationId xmlns:a16="http://schemas.microsoft.com/office/drawing/2014/main" id="{E4C3173A-2ADA-4B59-ABA1-EFA91BD2E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854784"/>
              </p:ext>
            </p:extLst>
          </p:nvPr>
        </p:nvGraphicFramePr>
        <p:xfrm>
          <a:off x="310298" y="4138280"/>
          <a:ext cx="867918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32801468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878602766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4104713673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6031082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82646398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11914762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1725157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69272110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5038395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2764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Emotion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Fear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Natural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happy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新細明體" panose="02020500000000000000" pitchFamily="18" charset="-12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…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227638"/>
                  </a:ext>
                </a:extLst>
              </a:tr>
            </a:tbl>
          </a:graphicData>
        </a:graphic>
      </p:graphicFrame>
      <p:cxnSp>
        <p:nvCxnSpPr>
          <p:cNvPr id="134" name="直線箭頭接點 16">
            <a:extLst>
              <a:ext uri="{FF2B5EF4-FFF2-40B4-BE49-F238E27FC236}">
                <a16:creationId xmlns:a16="http://schemas.microsoft.com/office/drawing/2014/main" id="{BD841315-42EA-4EB2-A5F8-0A021B47908D}"/>
              </a:ext>
            </a:extLst>
          </p:cNvPr>
          <p:cNvCxnSpPr>
            <a:cxnSpLocks/>
          </p:cNvCxnSpPr>
          <p:nvPr/>
        </p:nvCxnSpPr>
        <p:spPr>
          <a:xfrm flipH="1">
            <a:off x="2051721" y="4012891"/>
            <a:ext cx="317834" cy="1361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87">
            <a:extLst>
              <a:ext uri="{FF2B5EF4-FFF2-40B4-BE49-F238E27FC236}">
                <a16:creationId xmlns:a16="http://schemas.microsoft.com/office/drawing/2014/main" id="{F9C372AA-18FF-4E1D-AE57-1F5DCF3C4CB1}"/>
              </a:ext>
            </a:extLst>
          </p:cNvPr>
          <p:cNvCxnSpPr>
            <a:cxnSpLocks/>
            <a:stCxn id="124" idx="2"/>
          </p:cNvCxnSpPr>
          <p:nvPr/>
        </p:nvCxnSpPr>
        <p:spPr>
          <a:xfrm flipH="1">
            <a:off x="3659694" y="4070780"/>
            <a:ext cx="350197" cy="142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91">
            <a:extLst>
              <a:ext uri="{FF2B5EF4-FFF2-40B4-BE49-F238E27FC236}">
                <a16:creationId xmlns:a16="http://schemas.microsoft.com/office/drawing/2014/main" id="{E25976AE-FEF2-4040-AAEE-BCB70312EE21}"/>
              </a:ext>
            </a:extLst>
          </p:cNvPr>
          <p:cNvCxnSpPr>
            <a:cxnSpLocks/>
            <a:stCxn id="128" idx="2"/>
          </p:cNvCxnSpPr>
          <p:nvPr/>
        </p:nvCxnSpPr>
        <p:spPr>
          <a:xfrm flipH="1">
            <a:off x="5294610" y="4068586"/>
            <a:ext cx="206059" cy="1446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94">
            <a:extLst>
              <a:ext uri="{FF2B5EF4-FFF2-40B4-BE49-F238E27FC236}">
                <a16:creationId xmlns:a16="http://schemas.microsoft.com/office/drawing/2014/main" id="{20927ACC-34C6-4FB5-8058-35B5E6AD0228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6992321" y="4064787"/>
            <a:ext cx="55790" cy="148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圖片 169">
            <a:extLst>
              <a:ext uri="{FF2B5EF4-FFF2-40B4-BE49-F238E27FC236}">
                <a16:creationId xmlns:a16="http://schemas.microsoft.com/office/drawing/2014/main" id="{75583C77-29E5-4C17-9189-6FDA49C047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3" y="4557711"/>
            <a:ext cx="4059890" cy="2160000"/>
          </a:xfrm>
          <a:prstGeom prst="rect">
            <a:avLst/>
          </a:prstGeom>
        </p:spPr>
      </p:pic>
      <p:pic>
        <p:nvPicPr>
          <p:cNvPr id="172" name="圖片 171">
            <a:extLst>
              <a:ext uri="{FF2B5EF4-FFF2-40B4-BE49-F238E27FC236}">
                <a16:creationId xmlns:a16="http://schemas.microsoft.com/office/drawing/2014/main" id="{6A76BDD7-7C68-4717-818D-42DE8D45BA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42" y="4557711"/>
            <a:ext cx="4105124" cy="2160000"/>
          </a:xfrm>
          <a:prstGeom prst="rect">
            <a:avLst/>
          </a:prstGeom>
        </p:spPr>
      </p:pic>
      <p:sp>
        <p:nvSpPr>
          <p:cNvPr id="173" name="箭號: 向右 172">
            <a:extLst>
              <a:ext uri="{FF2B5EF4-FFF2-40B4-BE49-F238E27FC236}">
                <a16:creationId xmlns:a16="http://schemas.microsoft.com/office/drawing/2014/main" id="{FE9A33C0-2D57-48E8-A402-AFC7357A4651}"/>
              </a:ext>
            </a:extLst>
          </p:cNvPr>
          <p:cNvSpPr/>
          <p:nvPr/>
        </p:nvSpPr>
        <p:spPr>
          <a:xfrm>
            <a:off x="4009891" y="5323261"/>
            <a:ext cx="647909" cy="648072"/>
          </a:xfrm>
          <a:prstGeom prst="rightArrow">
            <a:avLst/>
          </a:prstGeom>
          <a:solidFill>
            <a:srgbClr val="C9E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84B9E238-60A0-44D3-BEF7-40F836204BD4}"/>
              </a:ext>
            </a:extLst>
          </p:cNvPr>
          <p:cNvSpPr txBox="1"/>
          <p:nvPr/>
        </p:nvSpPr>
        <p:spPr>
          <a:xfrm>
            <a:off x="3831315" y="4695738"/>
            <a:ext cx="1005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Calculate histogram</a:t>
            </a:r>
          </a:p>
          <a:p>
            <a:pPr algn="ctr"/>
            <a:r>
              <a:rPr lang="en-US" altLang="zh-TW" sz="1200" dirty="0">
                <a:latin typeface="+mj-lt"/>
              </a:rPr>
              <a:t>(probability)</a:t>
            </a:r>
            <a:endParaRPr lang="zh-TW" altLang="en-US" sz="1200" dirty="0">
              <a:latin typeface="+mj-lt"/>
            </a:endParaRPr>
          </a:p>
        </p:txBody>
      </p:sp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E46762B8-178B-4FDA-BB6F-BDB288A0AA09}"/>
              </a:ext>
            </a:extLst>
          </p:cNvPr>
          <p:cNvGrpSpPr/>
          <p:nvPr/>
        </p:nvGrpSpPr>
        <p:grpSpPr>
          <a:xfrm>
            <a:off x="4938991" y="4772867"/>
            <a:ext cx="4005961" cy="1734291"/>
            <a:chOff x="8043027" y="2204864"/>
            <a:chExt cx="4005961" cy="17342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字方塊 174">
                  <a:extLst>
                    <a:ext uri="{FF2B5EF4-FFF2-40B4-BE49-F238E27FC236}">
                      <a16:creationId xmlns:a16="http://schemas.microsoft.com/office/drawing/2014/main" id="{8D6D47A9-1383-4430-944C-8E2F641AF5AC}"/>
                    </a:ext>
                  </a:extLst>
                </p:cNvPr>
                <p:cNvSpPr txBox="1"/>
                <p:nvPr/>
              </p:nvSpPr>
              <p:spPr>
                <a:xfrm>
                  <a:off x="8043027" y="2204864"/>
                  <a:ext cx="3011122" cy="8728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nary>
                              <m:naryPr>
                                <m:chr m:val="∑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75" name="文字方塊 174">
                  <a:extLst>
                    <a:ext uri="{FF2B5EF4-FFF2-40B4-BE49-F238E27FC236}">
                      <a16:creationId xmlns:a16="http://schemas.microsoft.com/office/drawing/2014/main" id="{8D6D47A9-1383-4430-944C-8E2F641AF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027" y="2204864"/>
                  <a:ext cx="3011122" cy="87286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字方塊 175">
                  <a:extLst>
                    <a:ext uri="{FF2B5EF4-FFF2-40B4-BE49-F238E27FC236}">
                      <a16:creationId xmlns:a16="http://schemas.microsoft.com/office/drawing/2014/main" id="{BFADCF74-2CDD-497C-A1D6-914A063B31BC}"/>
                    </a:ext>
                  </a:extLst>
                </p:cNvPr>
                <p:cNvSpPr txBox="1"/>
                <p:nvPr/>
              </p:nvSpPr>
              <p:spPr>
                <a:xfrm>
                  <a:off x="9260212" y="3239155"/>
                  <a:ext cx="2788776" cy="70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US" altLang="zh-TW" sz="1400" dirty="0">
                      <a:latin typeface="+mj-lt"/>
                    </a:rPr>
                    <a:t>: number of classes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sz="1400" dirty="0">
                      <a:latin typeface="+mj-lt"/>
                    </a:rPr>
                    <a:t>: probability of </a:t>
                  </a:r>
                  <a:r>
                    <a:rPr lang="en-US" altLang="zh-TW" sz="1400" i="1" dirty="0" err="1">
                      <a:latin typeface="+mj-lt"/>
                    </a:rPr>
                    <a:t>i</a:t>
                  </a:r>
                  <a:r>
                    <a:rPr lang="en-US" altLang="zh-TW" sz="1400" dirty="0" err="1">
                      <a:latin typeface="+mj-lt"/>
                    </a:rPr>
                    <a:t>-th</a:t>
                  </a:r>
                  <a:r>
                    <a:rPr lang="en-US" altLang="zh-TW" sz="1400" dirty="0">
                      <a:latin typeface="+mj-lt"/>
                    </a:rPr>
                    <a:t> class</a:t>
                  </a:r>
                  <a:endParaRPr lang="zh-TW" altLang="en-US" sz="1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6" name="文字方塊 175">
                  <a:extLst>
                    <a:ext uri="{FF2B5EF4-FFF2-40B4-BE49-F238E27FC236}">
                      <a16:creationId xmlns:a16="http://schemas.microsoft.com/office/drawing/2014/main" id="{BFADCF74-2CDD-497C-A1D6-914A063B3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0212" y="3239155"/>
                  <a:ext cx="2788776" cy="700000"/>
                </a:xfrm>
                <a:prstGeom prst="rect">
                  <a:avLst/>
                </a:prstGeom>
                <a:blipFill>
                  <a:blip r:embed="rId9"/>
                  <a:stretch>
                    <a:fillRect b="-877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14597B77-1379-4F40-AFF4-B5FCCDE3E05B}"/>
              </a:ext>
            </a:extLst>
          </p:cNvPr>
          <p:cNvGrpSpPr/>
          <p:nvPr/>
        </p:nvGrpSpPr>
        <p:grpSpPr>
          <a:xfrm>
            <a:off x="513433" y="4442384"/>
            <a:ext cx="3996120" cy="2390653"/>
            <a:chOff x="591123" y="4509525"/>
            <a:chExt cx="3996120" cy="2390653"/>
          </a:xfrm>
        </p:grpSpPr>
        <p:pic>
          <p:nvPicPr>
            <p:cNvPr id="1026" name="Picture 2" descr="Probability Distributions | Intuitor">
              <a:extLst>
                <a:ext uri="{FF2B5EF4-FFF2-40B4-BE49-F238E27FC236}">
                  <a16:creationId xmlns:a16="http://schemas.microsoft.com/office/drawing/2014/main" id="{3E69D8D1-29C4-4E2F-87B0-8C6A1144C2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8"/>
            <a:stretch/>
          </p:blipFill>
          <p:spPr bwMode="auto">
            <a:xfrm>
              <a:off x="591123" y="4509525"/>
              <a:ext cx="3996120" cy="227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3FBC1D6C-6E98-455B-A7D9-C7909A907AE2}"/>
                </a:ext>
              </a:extLst>
            </p:cNvPr>
            <p:cNvSpPr txBox="1"/>
            <p:nvPr/>
          </p:nvSpPr>
          <p:spPr>
            <a:xfrm>
              <a:off x="2829112" y="6530846"/>
              <a:ext cx="159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  <a:latin typeface="+mj-lt"/>
                </a:rPr>
                <a:t>High entropy</a:t>
              </a:r>
              <a:endParaRPr lang="zh-TW" alt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80" name="文字方塊 179">
              <a:extLst>
                <a:ext uri="{FF2B5EF4-FFF2-40B4-BE49-F238E27FC236}">
                  <a16:creationId xmlns:a16="http://schemas.microsoft.com/office/drawing/2014/main" id="{7DD6B8F0-6C25-4C18-AF74-70E44359F08B}"/>
                </a:ext>
              </a:extLst>
            </p:cNvPr>
            <p:cNvSpPr txBox="1"/>
            <p:nvPr/>
          </p:nvSpPr>
          <p:spPr>
            <a:xfrm>
              <a:off x="829243" y="6530846"/>
              <a:ext cx="1553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  <a:latin typeface="+mj-lt"/>
                </a:rPr>
                <a:t>Low entropy</a:t>
              </a:r>
              <a:endParaRPr lang="zh-TW" altLang="en-US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33F1E2-017A-7A47-A59E-5C22A40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48</a:t>
            </a:fld>
            <a:endParaRPr lang="en-US" altLang="ja-JP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C1F22A7-B18B-4B07-81B2-4031F0A385AB}"/>
              </a:ext>
            </a:extLst>
          </p:cNvPr>
          <p:cNvSpPr/>
          <p:nvPr/>
        </p:nvSpPr>
        <p:spPr>
          <a:xfrm>
            <a:off x="2123728" y="3467458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07DDACF-E8FB-4F34-BC11-C06BAC9144BC}"/>
              </a:ext>
            </a:extLst>
          </p:cNvPr>
          <p:cNvSpPr/>
          <p:nvPr/>
        </p:nvSpPr>
        <p:spPr>
          <a:xfrm>
            <a:off x="3701496" y="3339339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30B6AC8-EAA5-465F-BAF5-B53AF159A247}"/>
              </a:ext>
            </a:extLst>
          </p:cNvPr>
          <p:cNvSpPr/>
          <p:nvPr/>
        </p:nvSpPr>
        <p:spPr>
          <a:xfrm>
            <a:off x="5196572" y="3323846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724998C-5222-4B8C-8679-B976F876EE0D}"/>
              </a:ext>
            </a:extLst>
          </p:cNvPr>
          <p:cNvSpPr/>
          <p:nvPr/>
        </p:nvSpPr>
        <p:spPr>
          <a:xfrm>
            <a:off x="6739716" y="3336202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77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-0.4507 0.0034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3" grpId="1" animBg="1"/>
      <p:bldP spid="174" grpId="0"/>
      <p:bldP spid="174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600" dirty="0"/>
              <a:t>– Analysis Abnormal Mental Pattern (2 / 4)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For </a:t>
            </a:r>
            <a:r>
              <a:rPr lang="en-US" altLang="zh-TW" sz="2400" i="1" dirty="0"/>
              <a:t>Mania </a:t>
            </a:r>
            <a:r>
              <a:rPr lang="en-US" altLang="zh-TW" sz="2400" dirty="0"/>
              <a:t>disorder, we analyze the predicted emotional status.</a:t>
            </a:r>
          </a:p>
          <a:p>
            <a:pPr lvl="1" algn="just"/>
            <a:r>
              <a:rPr lang="en-US" altLang="zh-TW" sz="2000" dirty="0"/>
              <a:t>Calculate the Entropy of the prediction to determine the uncertainty.</a:t>
            </a:r>
          </a:p>
        </p:txBody>
      </p:sp>
      <p:sp>
        <p:nvSpPr>
          <p:cNvPr id="121" name="立方體 120">
            <a:extLst>
              <a:ext uri="{FF2B5EF4-FFF2-40B4-BE49-F238E27FC236}">
                <a16:creationId xmlns:a16="http://schemas.microsoft.com/office/drawing/2014/main" id="{240DB350-83E6-4C74-A277-5A382618AD0E}"/>
              </a:ext>
            </a:extLst>
          </p:cNvPr>
          <p:cNvSpPr/>
          <p:nvPr/>
        </p:nvSpPr>
        <p:spPr>
          <a:xfrm>
            <a:off x="1734975" y="2939868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9D8F9F96-A11A-4018-BDBE-D8E4BA2A35F9}"/>
              </a:ext>
            </a:extLst>
          </p:cNvPr>
          <p:cNvSpPr txBox="1"/>
          <p:nvPr/>
        </p:nvSpPr>
        <p:spPr>
          <a:xfrm>
            <a:off x="1762907" y="3769295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3" name="立方體 122">
            <a:extLst>
              <a:ext uri="{FF2B5EF4-FFF2-40B4-BE49-F238E27FC236}">
                <a16:creationId xmlns:a16="http://schemas.microsoft.com/office/drawing/2014/main" id="{559D7C97-DAAF-468E-BED8-19317F74C7FE}"/>
              </a:ext>
            </a:extLst>
          </p:cNvPr>
          <p:cNvSpPr/>
          <p:nvPr/>
        </p:nvSpPr>
        <p:spPr>
          <a:xfrm>
            <a:off x="3369891" y="2933576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F4846C19-BFA1-49FA-9AFB-9409AB586559}"/>
              </a:ext>
            </a:extLst>
          </p:cNvPr>
          <p:cNvSpPr txBox="1"/>
          <p:nvPr/>
        </p:nvSpPr>
        <p:spPr>
          <a:xfrm>
            <a:off x="3397823" y="3763003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5" name="圖片 124">
            <a:extLst>
              <a:ext uri="{FF2B5EF4-FFF2-40B4-BE49-F238E27FC236}">
                <a16:creationId xmlns:a16="http://schemas.microsoft.com/office/drawing/2014/main" id="{99DF1F37-2802-4F8D-8A9C-9EC4FEA9D2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55" y="3054165"/>
            <a:ext cx="1280000" cy="720000"/>
          </a:xfrm>
          <a:prstGeom prst="rect">
            <a:avLst/>
          </a:prstGeom>
        </p:spPr>
      </p:pic>
      <p:pic>
        <p:nvPicPr>
          <p:cNvPr id="126" name="圖片 125">
            <a:extLst>
              <a:ext uri="{FF2B5EF4-FFF2-40B4-BE49-F238E27FC236}">
                <a16:creationId xmlns:a16="http://schemas.microsoft.com/office/drawing/2014/main" id="{08E478D9-CCE7-426F-AA97-B2C60C192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91" y="3049295"/>
            <a:ext cx="1280000" cy="720000"/>
          </a:xfrm>
          <a:prstGeom prst="rect">
            <a:avLst/>
          </a:prstGeom>
        </p:spPr>
      </p:pic>
      <p:sp>
        <p:nvSpPr>
          <p:cNvPr id="127" name="立方體 126">
            <a:extLst>
              <a:ext uri="{FF2B5EF4-FFF2-40B4-BE49-F238E27FC236}">
                <a16:creationId xmlns:a16="http://schemas.microsoft.com/office/drawing/2014/main" id="{9BA8061D-A924-47FE-ABC1-8624F036ABC3}"/>
              </a:ext>
            </a:extLst>
          </p:cNvPr>
          <p:cNvSpPr/>
          <p:nvPr/>
        </p:nvSpPr>
        <p:spPr>
          <a:xfrm>
            <a:off x="4860669" y="2931382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E981617D-84C8-471C-8C6E-8E13C820A5CB}"/>
              </a:ext>
            </a:extLst>
          </p:cNvPr>
          <p:cNvSpPr txBox="1"/>
          <p:nvPr/>
        </p:nvSpPr>
        <p:spPr>
          <a:xfrm>
            <a:off x="4888601" y="376080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9" name="圖片 128">
            <a:extLst>
              <a:ext uri="{FF2B5EF4-FFF2-40B4-BE49-F238E27FC236}">
                <a16:creationId xmlns:a16="http://schemas.microsoft.com/office/drawing/2014/main" id="{37D7ECC8-8721-416F-8A0C-84D379ED5E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69" y="3049295"/>
            <a:ext cx="1281600" cy="720901"/>
          </a:xfrm>
          <a:prstGeom prst="rect">
            <a:avLst/>
          </a:prstGeom>
        </p:spPr>
      </p:pic>
      <p:sp>
        <p:nvSpPr>
          <p:cNvPr id="130" name="立方體 129">
            <a:extLst>
              <a:ext uri="{FF2B5EF4-FFF2-40B4-BE49-F238E27FC236}">
                <a16:creationId xmlns:a16="http://schemas.microsoft.com/office/drawing/2014/main" id="{03A44E98-4EC6-4339-A1F5-8EEB3A0EA2D5}"/>
              </a:ext>
            </a:extLst>
          </p:cNvPr>
          <p:cNvSpPr/>
          <p:nvPr/>
        </p:nvSpPr>
        <p:spPr>
          <a:xfrm>
            <a:off x="6408111" y="2927583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0145E93B-61F7-419C-90BD-3A0614DCC8E8}"/>
              </a:ext>
            </a:extLst>
          </p:cNvPr>
          <p:cNvSpPr txBox="1"/>
          <p:nvPr/>
        </p:nvSpPr>
        <p:spPr>
          <a:xfrm>
            <a:off x="6436043" y="375701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F576443-BF13-4709-B90B-7DCD3CF154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11" y="3047101"/>
            <a:ext cx="1280000" cy="720000"/>
          </a:xfrm>
          <a:prstGeom prst="rect">
            <a:avLst/>
          </a:prstGeom>
        </p:spPr>
      </p:pic>
      <p:graphicFrame>
        <p:nvGraphicFramePr>
          <p:cNvPr id="133" name="表格 132">
            <a:extLst>
              <a:ext uri="{FF2B5EF4-FFF2-40B4-BE49-F238E27FC236}">
                <a16:creationId xmlns:a16="http://schemas.microsoft.com/office/drawing/2014/main" id="{E4C3173A-2ADA-4B59-ABA1-EFA91BD2E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236361"/>
              </p:ext>
            </p:extLst>
          </p:nvPr>
        </p:nvGraphicFramePr>
        <p:xfrm>
          <a:off x="310298" y="4138280"/>
          <a:ext cx="867918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32801468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878602766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4104713673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6031082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82646398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11914762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1725157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69272110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5038395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2764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Emotion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Fear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Natural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happy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新細明體" panose="02020500000000000000" pitchFamily="18" charset="-12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…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227638"/>
                  </a:ext>
                </a:extLst>
              </a:tr>
            </a:tbl>
          </a:graphicData>
        </a:graphic>
      </p:graphicFrame>
      <p:cxnSp>
        <p:nvCxnSpPr>
          <p:cNvPr id="134" name="直線箭頭接點 16">
            <a:extLst>
              <a:ext uri="{FF2B5EF4-FFF2-40B4-BE49-F238E27FC236}">
                <a16:creationId xmlns:a16="http://schemas.microsoft.com/office/drawing/2014/main" id="{BD841315-42EA-4EB2-A5F8-0A021B47908D}"/>
              </a:ext>
            </a:extLst>
          </p:cNvPr>
          <p:cNvCxnSpPr>
            <a:cxnSpLocks/>
          </p:cNvCxnSpPr>
          <p:nvPr/>
        </p:nvCxnSpPr>
        <p:spPr>
          <a:xfrm flipH="1">
            <a:off x="2051721" y="4012891"/>
            <a:ext cx="317834" cy="1361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87">
            <a:extLst>
              <a:ext uri="{FF2B5EF4-FFF2-40B4-BE49-F238E27FC236}">
                <a16:creationId xmlns:a16="http://schemas.microsoft.com/office/drawing/2014/main" id="{F9C372AA-18FF-4E1D-AE57-1F5DCF3C4CB1}"/>
              </a:ext>
            </a:extLst>
          </p:cNvPr>
          <p:cNvCxnSpPr>
            <a:cxnSpLocks/>
            <a:stCxn id="124" idx="2"/>
          </p:cNvCxnSpPr>
          <p:nvPr/>
        </p:nvCxnSpPr>
        <p:spPr>
          <a:xfrm flipH="1">
            <a:off x="3659694" y="4070780"/>
            <a:ext cx="350197" cy="142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91">
            <a:extLst>
              <a:ext uri="{FF2B5EF4-FFF2-40B4-BE49-F238E27FC236}">
                <a16:creationId xmlns:a16="http://schemas.microsoft.com/office/drawing/2014/main" id="{E25976AE-FEF2-4040-AAEE-BCB70312EE21}"/>
              </a:ext>
            </a:extLst>
          </p:cNvPr>
          <p:cNvCxnSpPr>
            <a:cxnSpLocks/>
            <a:stCxn id="128" idx="2"/>
          </p:cNvCxnSpPr>
          <p:nvPr/>
        </p:nvCxnSpPr>
        <p:spPr>
          <a:xfrm flipH="1">
            <a:off x="5294610" y="4068586"/>
            <a:ext cx="206059" cy="1446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94">
            <a:extLst>
              <a:ext uri="{FF2B5EF4-FFF2-40B4-BE49-F238E27FC236}">
                <a16:creationId xmlns:a16="http://schemas.microsoft.com/office/drawing/2014/main" id="{20927ACC-34C6-4FB5-8058-35B5E6AD0228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6992321" y="4064787"/>
            <a:ext cx="55790" cy="148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圖片 169">
            <a:extLst>
              <a:ext uri="{FF2B5EF4-FFF2-40B4-BE49-F238E27FC236}">
                <a16:creationId xmlns:a16="http://schemas.microsoft.com/office/drawing/2014/main" id="{75583C77-29E5-4C17-9189-6FDA49C047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3" y="4557711"/>
            <a:ext cx="4059890" cy="2160000"/>
          </a:xfrm>
          <a:prstGeom prst="rect">
            <a:avLst/>
          </a:prstGeom>
        </p:spPr>
      </p:pic>
      <p:pic>
        <p:nvPicPr>
          <p:cNvPr id="172" name="圖片 171">
            <a:extLst>
              <a:ext uri="{FF2B5EF4-FFF2-40B4-BE49-F238E27FC236}">
                <a16:creationId xmlns:a16="http://schemas.microsoft.com/office/drawing/2014/main" id="{6A76BDD7-7C68-4717-818D-42DE8D45BA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42" y="4557711"/>
            <a:ext cx="4105124" cy="2160000"/>
          </a:xfrm>
          <a:prstGeom prst="rect">
            <a:avLst/>
          </a:prstGeom>
        </p:spPr>
      </p:pic>
      <p:sp>
        <p:nvSpPr>
          <p:cNvPr id="173" name="箭號: 向右 172">
            <a:extLst>
              <a:ext uri="{FF2B5EF4-FFF2-40B4-BE49-F238E27FC236}">
                <a16:creationId xmlns:a16="http://schemas.microsoft.com/office/drawing/2014/main" id="{FE9A33C0-2D57-48E8-A402-AFC7357A4651}"/>
              </a:ext>
            </a:extLst>
          </p:cNvPr>
          <p:cNvSpPr/>
          <p:nvPr/>
        </p:nvSpPr>
        <p:spPr>
          <a:xfrm>
            <a:off x="4009891" y="5323261"/>
            <a:ext cx="647909" cy="648072"/>
          </a:xfrm>
          <a:prstGeom prst="rightArrow">
            <a:avLst/>
          </a:prstGeom>
          <a:solidFill>
            <a:srgbClr val="C9E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84B9E238-60A0-44D3-BEF7-40F836204BD4}"/>
              </a:ext>
            </a:extLst>
          </p:cNvPr>
          <p:cNvSpPr txBox="1"/>
          <p:nvPr/>
        </p:nvSpPr>
        <p:spPr>
          <a:xfrm>
            <a:off x="3831315" y="4695738"/>
            <a:ext cx="1005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Calculate histogram</a:t>
            </a:r>
          </a:p>
          <a:p>
            <a:pPr algn="ctr"/>
            <a:r>
              <a:rPr lang="en-US" altLang="zh-TW" sz="1200" dirty="0">
                <a:latin typeface="+mj-lt"/>
              </a:rPr>
              <a:t>(probability)</a:t>
            </a:r>
            <a:endParaRPr lang="zh-TW" altLang="en-US" sz="1200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33F1E2-017A-7A47-A59E-5C22A40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49</a:t>
            </a:fld>
            <a:endParaRPr lang="en-US" altLang="ja-JP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C1F22A7-B18B-4B07-81B2-4031F0A385AB}"/>
              </a:ext>
            </a:extLst>
          </p:cNvPr>
          <p:cNvSpPr/>
          <p:nvPr/>
        </p:nvSpPr>
        <p:spPr>
          <a:xfrm>
            <a:off x="2123728" y="3467458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07DDACF-E8FB-4F34-BC11-C06BAC9144BC}"/>
              </a:ext>
            </a:extLst>
          </p:cNvPr>
          <p:cNvSpPr/>
          <p:nvPr/>
        </p:nvSpPr>
        <p:spPr>
          <a:xfrm>
            <a:off x="3701496" y="3339339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30B6AC8-EAA5-465F-BAF5-B53AF159A247}"/>
              </a:ext>
            </a:extLst>
          </p:cNvPr>
          <p:cNvSpPr/>
          <p:nvPr/>
        </p:nvSpPr>
        <p:spPr>
          <a:xfrm>
            <a:off x="5196572" y="3323846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724998C-5222-4B8C-8679-B976F876EE0D}"/>
              </a:ext>
            </a:extLst>
          </p:cNvPr>
          <p:cNvSpPr/>
          <p:nvPr/>
        </p:nvSpPr>
        <p:spPr>
          <a:xfrm>
            <a:off x="6739716" y="3336202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52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-0.4507 0.0034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3" grpId="1" animBg="1"/>
      <p:bldP spid="174" grpId="0"/>
      <p:bldP spid="17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Background (2 / 2)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" pitchFamily="2" charset="0"/>
              </a:rPr>
              <a:t>According to the medical </a:t>
            </a:r>
            <a:r>
              <a:rPr lang="en-US" altLang="zh-TW" sz="2400" dirty="0"/>
              <a:t>literature</a:t>
            </a:r>
            <a:r>
              <a:rPr lang="zh-TW" altLang="en-US" sz="2400" dirty="0">
                <a:latin typeface="Times" pitchFamily="2" charset="0"/>
              </a:rPr>
              <a:t> </a:t>
            </a:r>
            <a:r>
              <a:rPr lang="en-US" altLang="zh-TW" sz="2400" dirty="0">
                <a:latin typeface="Times" pitchFamily="2" charset="0"/>
              </a:rPr>
              <a:t>[5, 6] about mental illness, </a:t>
            </a:r>
            <a:r>
              <a:rPr lang="en-US" altLang="zh-TW" sz="2400" dirty="0"/>
              <a:t>the mental disorders about the mood aspect can be described by </a:t>
            </a:r>
            <a:r>
              <a:rPr lang="en-US" altLang="zh-TW" sz="2400" i="1" dirty="0"/>
              <a:t>Mania </a:t>
            </a:r>
            <a:r>
              <a:rPr lang="en-US" altLang="zh-TW" sz="2400" dirty="0"/>
              <a:t>and </a:t>
            </a:r>
            <a:r>
              <a:rPr lang="en-US" altLang="zh-TW" sz="2400" i="1" dirty="0"/>
              <a:t>Depression</a:t>
            </a:r>
            <a:r>
              <a:rPr lang="en-US" altLang="zh-TW" sz="2400" dirty="0">
                <a:latin typeface="Times" pitchFamily="2" charset="0"/>
              </a:rPr>
              <a:t>. </a:t>
            </a: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 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i="1" dirty="0">
                <a:solidFill>
                  <a:srgbClr val="FF0000"/>
                </a:solidFill>
                <a:latin typeface="Times" pitchFamily="2" charset="0"/>
                <a:cs typeface="Times New Roman" panose="02020603050405020304" pitchFamily="18" charset="0"/>
              </a:rPr>
              <a:t>Mania</a:t>
            </a:r>
            <a:r>
              <a:rPr lang="en-US" altLang="zh-CN" sz="2000" dirty="0">
                <a:solidFill>
                  <a:srgbClr val="FF0000"/>
                </a:solidFill>
                <a:latin typeface="Times" pitchFamily="2" charset="0"/>
                <a:cs typeface="Times New Roman" panose="02020603050405020304" pitchFamily="18" charset="0"/>
              </a:rPr>
              <a:t> is </a:t>
            </a:r>
            <a:r>
              <a:rPr lang="en-US" altLang="zh-TW" sz="2000" dirty="0"/>
              <a:t>a period of extremely high energy or mood and may cause schizophrenia patients with more severe psychotic symptoms, especially for hallucinations or disorganized speech.</a:t>
            </a:r>
            <a:endParaRPr lang="en-US" altLang="zh-CN" sz="2000" dirty="0">
              <a:solidFill>
                <a:srgbClr val="FF0000"/>
              </a:solidFill>
              <a:latin typeface="Times" pitchFamily="2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i="1" dirty="0">
                <a:latin typeface="Times" pitchFamily="2" charset="0"/>
                <a:cs typeface="Times New Roman" panose="02020603050405020304" pitchFamily="18" charset="0"/>
              </a:rPr>
              <a:t>Depression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" pitchFamily="2" charset="0"/>
              </a:rPr>
              <a:t>is a low emotional state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These disorders are highly related to emotion and depression.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Previous studies have been extensively discussed facial analysis to infer the mental state of human.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1800" i="1" dirty="0">
                <a:latin typeface="Times" pitchFamily="2" charset="0"/>
                <a:cs typeface="Times New Roman" panose="02020603050405020304" pitchFamily="18" charset="0"/>
              </a:rPr>
              <a:t>Emotion Recognition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1800" i="1" dirty="0">
                <a:latin typeface="Times" pitchFamily="2" charset="0"/>
                <a:cs typeface="Times New Roman" panose="02020603050405020304" pitchFamily="18" charset="0"/>
              </a:rPr>
              <a:t>Depression Estimation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FFDDC1-9AF5-5E41-919E-38CB52D8E187}"/>
              </a:ext>
            </a:extLst>
          </p:cNvPr>
          <p:cNvSpPr/>
          <p:nvPr/>
        </p:nvSpPr>
        <p:spPr>
          <a:xfrm>
            <a:off x="395536" y="6309320"/>
            <a:ext cx="6768752" cy="526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[6] ICD-10. Geneva: World Health Organization, 2004.</a:t>
            </a:r>
            <a:endParaRPr lang="zh-TW" altLang="en-US" sz="1000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2830AA-4103-E34E-85F2-D7771822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457056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(2 / 3)</a:t>
            </a:r>
            <a:endParaRPr lang="zh-TW" altLang="en-US" sz="40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C393BD0-2D8E-42F3-85D4-9E88283B6CDD}"/>
              </a:ext>
            </a:extLst>
          </p:cNvPr>
          <p:cNvSpPr/>
          <p:nvPr/>
        </p:nvSpPr>
        <p:spPr>
          <a:xfrm>
            <a:off x="431520" y="1512886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Input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emotional predictions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(64, 2 seconds)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A486A12-86E6-455B-84B1-4F7E0D05857E}"/>
              </a:ext>
            </a:extLst>
          </p:cNvPr>
          <p:cNvSpPr/>
          <p:nvPr/>
        </p:nvSpPr>
        <p:spPr>
          <a:xfrm>
            <a:off x="431520" y="2412605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Calculate Histogram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流程圖: 決策 6">
                <a:extLst>
                  <a:ext uri="{FF2B5EF4-FFF2-40B4-BE49-F238E27FC236}">
                    <a16:creationId xmlns:a16="http://schemas.microsoft.com/office/drawing/2014/main" id="{A5463FA8-6BB7-4EAF-A931-984F809DEECC}"/>
                  </a:ext>
                </a:extLst>
              </p:cNvPr>
              <p:cNvSpPr/>
              <p:nvPr/>
            </p:nvSpPr>
            <p:spPr>
              <a:xfrm>
                <a:off x="251520" y="5111762"/>
                <a:ext cx="288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zh-TW" alt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" name="流程圖: 決策 6">
                <a:extLst>
                  <a:ext uri="{FF2B5EF4-FFF2-40B4-BE49-F238E27FC236}">
                    <a16:creationId xmlns:a16="http://schemas.microsoft.com/office/drawing/2014/main" id="{A5463FA8-6BB7-4EAF-A931-984F809DE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111762"/>
                <a:ext cx="2880000" cy="729807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43102752-9A84-406A-92CF-C74448E5232F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3131520" y="1872854"/>
            <a:ext cx="576344" cy="360381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E005B65-A658-4374-8FE3-E474D5E3B8D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691520" y="2232886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3">
            <a:extLst>
              <a:ext uri="{FF2B5EF4-FFF2-40B4-BE49-F238E27FC236}">
                <a16:creationId xmlns:a16="http://schemas.microsoft.com/office/drawing/2014/main" id="{D6CB94D3-7095-44F4-9746-6311B427F3D7}"/>
              </a:ext>
            </a:extLst>
          </p:cNvPr>
          <p:cNvSpPr/>
          <p:nvPr/>
        </p:nvSpPr>
        <p:spPr>
          <a:xfrm>
            <a:off x="431520" y="3312324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Calculate Probability 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圓角 3">
                <a:extLst>
                  <a:ext uri="{FF2B5EF4-FFF2-40B4-BE49-F238E27FC236}">
                    <a16:creationId xmlns:a16="http://schemas.microsoft.com/office/drawing/2014/main" id="{00638440-78FC-400A-8DE3-15FA9EDCE75F}"/>
                  </a:ext>
                </a:extLst>
              </p:cNvPr>
              <p:cNvSpPr/>
              <p:nvPr/>
            </p:nvSpPr>
            <p:spPr>
              <a:xfrm>
                <a:off x="431520" y="4212043"/>
                <a:ext cx="2520000" cy="72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Calculate Entropy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  </a:t>
                </a:r>
                <a:endParaRPr lang="zh-TW" altLang="en-US" sz="14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2" name="矩形: 圓角 3">
                <a:extLst>
                  <a:ext uri="{FF2B5EF4-FFF2-40B4-BE49-F238E27FC236}">
                    <a16:creationId xmlns:a16="http://schemas.microsoft.com/office/drawing/2014/main" id="{00638440-78FC-400A-8DE3-15FA9EDCE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20" y="4212043"/>
                <a:ext cx="2520000" cy="72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1655FB-5BD9-4ADC-A984-8F9373643AC3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1691520" y="3132605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2">
            <a:extLst>
              <a:ext uri="{FF2B5EF4-FFF2-40B4-BE49-F238E27FC236}">
                <a16:creationId xmlns:a16="http://schemas.microsoft.com/office/drawing/2014/main" id="{BA4BF86D-61F3-4254-AED3-EF0C056C97A3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691520" y="4032324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3">
            <a:extLst>
              <a:ext uri="{FF2B5EF4-FFF2-40B4-BE49-F238E27FC236}">
                <a16:creationId xmlns:a16="http://schemas.microsoft.com/office/drawing/2014/main" id="{63D2C98D-B05A-44EB-BC19-AA4E1A742FA0}"/>
              </a:ext>
            </a:extLst>
          </p:cNvPr>
          <p:cNvSpPr/>
          <p:nvPr/>
        </p:nvSpPr>
        <p:spPr>
          <a:xfrm>
            <a:off x="431520" y="6021288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Mania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(Unstable Emotional State)</a:t>
            </a:r>
          </a:p>
        </p:txBody>
      </p:sp>
      <p:cxnSp>
        <p:nvCxnSpPr>
          <p:cNvPr id="16" name="直線單箭頭接點 12">
            <a:extLst>
              <a:ext uri="{FF2B5EF4-FFF2-40B4-BE49-F238E27FC236}">
                <a16:creationId xmlns:a16="http://schemas.microsoft.com/office/drawing/2014/main" id="{C2EEF09D-5597-4113-8BA3-A6DE4BCD251F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1691520" y="4932043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2">
            <a:extLst>
              <a:ext uri="{FF2B5EF4-FFF2-40B4-BE49-F238E27FC236}">
                <a16:creationId xmlns:a16="http://schemas.microsoft.com/office/drawing/2014/main" id="{109D27A1-DBC5-4A87-8A77-E69472C98BA3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1691520" y="5841569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6BD4CAF-9A27-43E2-8FDE-46D4A4AD45F4}"/>
              </a:ext>
            </a:extLst>
          </p:cNvPr>
          <p:cNvSpPr txBox="1"/>
          <p:nvPr/>
        </p:nvSpPr>
        <p:spPr>
          <a:xfrm>
            <a:off x="1307787" y="574353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9431CA-BEC7-4E4F-BBC9-3C4490537EE7}"/>
              </a:ext>
            </a:extLst>
          </p:cNvPr>
          <p:cNvSpPr txBox="1"/>
          <p:nvPr/>
        </p:nvSpPr>
        <p:spPr>
          <a:xfrm>
            <a:off x="3065348" y="5165517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圓角 2">
                <a:extLst>
                  <a:ext uri="{FF2B5EF4-FFF2-40B4-BE49-F238E27FC236}">
                    <a16:creationId xmlns:a16="http://schemas.microsoft.com/office/drawing/2014/main" id="{376E8CF3-A321-498A-ACDD-01514549924E}"/>
                  </a:ext>
                </a:extLst>
              </p:cNvPr>
              <p:cNvSpPr/>
              <p:nvPr/>
            </p:nvSpPr>
            <p:spPr>
              <a:xfrm>
                <a:off x="3707864" y="1512854"/>
                <a:ext cx="2520000" cy="72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Get the stable emotion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zh-TW" sz="14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0" name="矩形: 圓角 2">
                <a:extLst>
                  <a:ext uri="{FF2B5EF4-FFF2-40B4-BE49-F238E27FC236}">
                    <a16:creationId xmlns:a16="http://schemas.microsoft.com/office/drawing/2014/main" id="{376E8CF3-A321-498A-ACDD-015145499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864" y="1512854"/>
                <a:ext cx="2520000" cy="7200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流程圖: 決策 5">
                <a:extLst>
                  <a:ext uri="{FF2B5EF4-FFF2-40B4-BE49-F238E27FC236}">
                    <a16:creationId xmlns:a16="http://schemas.microsoft.com/office/drawing/2014/main" id="{8B788FF3-91AA-4EE2-88B5-709B3A6FFF3C}"/>
                  </a:ext>
                </a:extLst>
              </p:cNvPr>
              <p:cNvSpPr/>
              <p:nvPr/>
            </p:nvSpPr>
            <p:spPr>
              <a:xfrm>
                <a:off x="3527864" y="2585952"/>
                <a:ext cx="288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𝑛𝑒𝑔𝑎𝑡𝑖𝑣𝑒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1" name="流程圖: 決策 5">
                <a:extLst>
                  <a:ext uri="{FF2B5EF4-FFF2-40B4-BE49-F238E27FC236}">
                    <a16:creationId xmlns:a16="http://schemas.microsoft.com/office/drawing/2014/main" id="{8B788FF3-91AA-4EE2-88B5-709B3A6FF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64" y="2585952"/>
                <a:ext cx="2880000" cy="729807"/>
              </a:xfrm>
              <a:prstGeom prst="flowChartDecision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: 圓角 3">
            <a:extLst>
              <a:ext uri="{FF2B5EF4-FFF2-40B4-BE49-F238E27FC236}">
                <a16:creationId xmlns:a16="http://schemas.microsoft.com/office/drawing/2014/main" id="{268356D6-894C-436A-ADDE-326E3D6124E4}"/>
              </a:ext>
            </a:extLst>
          </p:cNvPr>
          <p:cNvSpPr/>
          <p:nvPr/>
        </p:nvSpPr>
        <p:spPr>
          <a:xfrm>
            <a:off x="6587864" y="2592324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Mania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(Stay in Negative Mood)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流程圖: 決策 5">
                <a:extLst>
                  <a:ext uri="{FF2B5EF4-FFF2-40B4-BE49-F238E27FC236}">
                    <a16:creationId xmlns:a16="http://schemas.microsoft.com/office/drawing/2014/main" id="{09F6D3B4-CD0A-4628-8D97-D2BD9FF83F73}"/>
                  </a:ext>
                </a:extLst>
              </p:cNvPr>
              <p:cNvSpPr/>
              <p:nvPr/>
            </p:nvSpPr>
            <p:spPr>
              <a:xfrm>
                <a:off x="3527864" y="3668857"/>
                <a:ext cx="288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𝑛𝑎𝑡𝑢𝑟𝑎𝑙</m:t>
                    </m:r>
                  </m:oMath>
                </a14:m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and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3" name="流程圖: 決策 5">
                <a:extLst>
                  <a:ext uri="{FF2B5EF4-FFF2-40B4-BE49-F238E27FC236}">
                    <a16:creationId xmlns:a16="http://schemas.microsoft.com/office/drawing/2014/main" id="{09F6D3B4-CD0A-4628-8D97-D2BD9FF83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64" y="3668857"/>
                <a:ext cx="2880000" cy="729807"/>
              </a:xfrm>
              <a:prstGeom prst="flowChartDecision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12">
            <a:extLst>
              <a:ext uri="{FF2B5EF4-FFF2-40B4-BE49-F238E27FC236}">
                <a16:creationId xmlns:a16="http://schemas.microsoft.com/office/drawing/2014/main" id="{71801E99-CE8E-4AA9-9DB8-3CF0EA5CEEF6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4967864" y="2232854"/>
            <a:ext cx="0" cy="353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12">
            <a:extLst>
              <a:ext uri="{FF2B5EF4-FFF2-40B4-BE49-F238E27FC236}">
                <a16:creationId xmlns:a16="http://schemas.microsoft.com/office/drawing/2014/main" id="{D619B7FF-1D73-4CEC-A7F3-995825FDBA9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6407864" y="2950856"/>
            <a:ext cx="180000" cy="14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圓角 3">
            <a:extLst>
              <a:ext uri="{FF2B5EF4-FFF2-40B4-BE49-F238E27FC236}">
                <a16:creationId xmlns:a16="http://schemas.microsoft.com/office/drawing/2014/main" id="{D51EEA47-EB0E-4A73-85B9-ED92C4FC0DD4}"/>
              </a:ext>
            </a:extLst>
          </p:cNvPr>
          <p:cNvSpPr/>
          <p:nvPr/>
        </p:nvSpPr>
        <p:spPr>
          <a:xfrm>
            <a:off x="3699560" y="4751762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Flat Affect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28" name="直線單箭頭接點 12">
            <a:extLst>
              <a:ext uri="{FF2B5EF4-FFF2-40B4-BE49-F238E27FC236}">
                <a16:creationId xmlns:a16="http://schemas.microsoft.com/office/drawing/2014/main" id="{7A40A722-6E07-4351-9CD6-98CFC5B475EE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959560" y="4398664"/>
            <a:ext cx="8304" cy="353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4DBDA1A-5381-4F8A-A8B9-9C223FB11C62}"/>
              </a:ext>
            </a:extLst>
          </p:cNvPr>
          <p:cNvSpPr txBox="1"/>
          <p:nvPr/>
        </p:nvSpPr>
        <p:spPr>
          <a:xfrm>
            <a:off x="6318024" y="2507063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627CA0F-E682-4945-BB01-59C6CE0BB6DF}"/>
              </a:ext>
            </a:extLst>
          </p:cNvPr>
          <p:cNvSpPr txBox="1"/>
          <p:nvPr/>
        </p:nvSpPr>
        <p:spPr>
          <a:xfrm>
            <a:off x="4959560" y="3298979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31" name="矩形: 圓角 3">
            <a:extLst>
              <a:ext uri="{FF2B5EF4-FFF2-40B4-BE49-F238E27FC236}">
                <a16:creationId xmlns:a16="http://schemas.microsoft.com/office/drawing/2014/main" id="{97723B3B-4E47-4ADB-9D64-0A6F2281917D}"/>
              </a:ext>
            </a:extLst>
          </p:cNvPr>
          <p:cNvSpPr/>
          <p:nvPr/>
        </p:nvSpPr>
        <p:spPr>
          <a:xfrm>
            <a:off x="6493732" y="4751762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Normal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32" name="接點: 肘形 10">
            <a:extLst>
              <a:ext uri="{FF2B5EF4-FFF2-40B4-BE49-F238E27FC236}">
                <a16:creationId xmlns:a16="http://schemas.microsoft.com/office/drawing/2014/main" id="{8DCDAEF4-76E8-4408-A090-710A967B510A}"/>
              </a:ext>
            </a:extLst>
          </p:cNvPr>
          <p:cNvCxnSpPr>
            <a:cxnSpLocks/>
            <a:stCxn id="23" idx="3"/>
            <a:endCxn id="31" idx="0"/>
          </p:cNvCxnSpPr>
          <p:nvPr/>
        </p:nvCxnSpPr>
        <p:spPr>
          <a:xfrm>
            <a:off x="6407864" y="4033761"/>
            <a:ext cx="1345868" cy="71800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A472B62-1B4F-47C5-A99A-A97EC3CF18A1}"/>
              </a:ext>
            </a:extLst>
          </p:cNvPr>
          <p:cNvSpPr txBox="1"/>
          <p:nvPr/>
        </p:nvSpPr>
        <p:spPr>
          <a:xfrm>
            <a:off x="4625091" y="4390900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FD93925-50EE-495E-95C9-0BD552EA42B0}"/>
              </a:ext>
            </a:extLst>
          </p:cNvPr>
          <p:cNvSpPr txBox="1"/>
          <p:nvPr/>
        </p:nvSpPr>
        <p:spPr>
          <a:xfrm>
            <a:off x="6317844" y="3729419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p:cxnSp>
        <p:nvCxnSpPr>
          <p:cNvPr id="52" name="直線單箭頭接點 12">
            <a:extLst>
              <a:ext uri="{FF2B5EF4-FFF2-40B4-BE49-F238E27FC236}">
                <a16:creationId xmlns:a16="http://schemas.microsoft.com/office/drawing/2014/main" id="{D2605108-6F4B-4A85-8CEF-A7B81515133F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4967864" y="3315759"/>
            <a:ext cx="0" cy="353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AF1642-58EB-E043-A4BE-E3B7B830E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88241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(3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For </a:t>
            </a:r>
            <a:r>
              <a:rPr lang="en-US" altLang="zh-TW" sz="2400" i="1" dirty="0"/>
              <a:t>depression</a:t>
            </a:r>
            <a:r>
              <a:rPr lang="en-US" altLang="zh-TW" sz="2400" dirty="0"/>
              <a:t>s disorder, we check the predicted depressive level</a:t>
            </a:r>
            <a:r>
              <a:rPr lang="zh-TW" altLang="en-US" sz="2400" dirty="0"/>
              <a:t> </a:t>
            </a:r>
            <a:r>
              <a:rPr lang="en-US" altLang="zh-TW" sz="2400" dirty="0"/>
              <a:t>according to the </a:t>
            </a:r>
            <a:r>
              <a:rPr lang="en-US" altLang="zh-TW" sz="2000" dirty="0"/>
              <a:t>BDI-II Score. 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C0FDF3B-16FB-4B88-97EE-2C27E71B2CA6}"/>
              </a:ext>
            </a:extLst>
          </p:cNvPr>
          <p:cNvSpPr/>
          <p:nvPr/>
        </p:nvSpPr>
        <p:spPr>
          <a:xfrm>
            <a:off x="755496" y="2505669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Input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Depressive Predictions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(64, 2 seconds)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A3C7536-35AA-4867-B641-0EE2DED9E764}"/>
              </a:ext>
            </a:extLst>
          </p:cNvPr>
          <p:cNvSpPr/>
          <p:nvPr/>
        </p:nvSpPr>
        <p:spPr>
          <a:xfrm>
            <a:off x="755496" y="3328136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Average Prediction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流程圖: 決策 11">
                <a:extLst>
                  <a:ext uri="{FF2B5EF4-FFF2-40B4-BE49-F238E27FC236}">
                    <a16:creationId xmlns:a16="http://schemas.microsoft.com/office/drawing/2014/main" id="{8E094E77-1B23-4C89-BE1B-475266296AF4}"/>
                  </a:ext>
                </a:extLst>
              </p:cNvPr>
              <p:cNvSpPr/>
              <p:nvPr/>
            </p:nvSpPr>
            <p:spPr>
              <a:xfrm>
                <a:off x="395536" y="4973070"/>
                <a:ext cx="324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&gt;20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2" name="流程圖: 決策 11">
                <a:extLst>
                  <a:ext uri="{FF2B5EF4-FFF2-40B4-BE49-F238E27FC236}">
                    <a16:creationId xmlns:a16="http://schemas.microsoft.com/office/drawing/2014/main" id="{8E094E77-1B23-4C89-BE1B-475266296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973070"/>
                <a:ext cx="3240000" cy="729807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135898E9-4CD8-480F-A568-A2A9AFF4D70F}"/>
              </a:ext>
            </a:extLst>
          </p:cNvPr>
          <p:cNvCxnSpPr>
            <a:cxnSpLocks/>
            <a:stCxn id="12" idx="3"/>
            <a:endCxn id="22" idx="0"/>
          </p:cNvCxnSpPr>
          <p:nvPr/>
        </p:nvCxnSpPr>
        <p:spPr>
          <a:xfrm>
            <a:off x="3635536" y="5337974"/>
            <a:ext cx="1368100" cy="46394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2DF0D72-B8F3-4ACE-A9AF-0CDB750D5635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015496" y="3225669"/>
            <a:ext cx="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圓角 3">
                <a:extLst>
                  <a:ext uri="{FF2B5EF4-FFF2-40B4-BE49-F238E27FC236}">
                    <a16:creationId xmlns:a16="http://schemas.microsoft.com/office/drawing/2014/main" id="{37909646-09A0-4A25-AF80-38D9B670EF28}"/>
                  </a:ext>
                </a:extLst>
              </p:cNvPr>
              <p:cNvSpPr/>
              <p:nvPr/>
            </p:nvSpPr>
            <p:spPr>
              <a:xfrm>
                <a:off x="755496" y="4150603"/>
                <a:ext cx="2520000" cy="72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Get the </a:t>
                </a:r>
              </a:p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Overall Depressive Level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  </a:t>
                </a:r>
                <a:endParaRPr lang="zh-TW" altLang="en-US" sz="14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5" name="矩形: 圓角 3">
                <a:extLst>
                  <a:ext uri="{FF2B5EF4-FFF2-40B4-BE49-F238E27FC236}">
                    <a16:creationId xmlns:a16="http://schemas.microsoft.com/office/drawing/2014/main" id="{37909646-09A0-4A25-AF80-38D9B670E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96" y="4150603"/>
                <a:ext cx="2520000" cy="72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2">
            <a:extLst>
              <a:ext uri="{FF2B5EF4-FFF2-40B4-BE49-F238E27FC236}">
                <a16:creationId xmlns:a16="http://schemas.microsoft.com/office/drawing/2014/main" id="{5C27260B-6440-4189-9400-E04541EE911F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2015496" y="4048136"/>
            <a:ext cx="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2">
            <a:extLst>
              <a:ext uri="{FF2B5EF4-FFF2-40B4-BE49-F238E27FC236}">
                <a16:creationId xmlns:a16="http://schemas.microsoft.com/office/drawing/2014/main" id="{9860FC8B-0387-4A20-9721-18E1DB435FF7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2015496" y="4870603"/>
            <a:ext cx="4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3">
            <a:extLst>
              <a:ext uri="{FF2B5EF4-FFF2-40B4-BE49-F238E27FC236}">
                <a16:creationId xmlns:a16="http://schemas.microsoft.com/office/drawing/2014/main" id="{E263BE4C-8960-4B6D-A7E2-A5012183AA38}"/>
              </a:ext>
            </a:extLst>
          </p:cNvPr>
          <p:cNvSpPr/>
          <p:nvPr/>
        </p:nvSpPr>
        <p:spPr>
          <a:xfrm>
            <a:off x="755496" y="5805344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depression</a:t>
            </a:r>
          </a:p>
        </p:txBody>
      </p:sp>
      <p:cxnSp>
        <p:nvCxnSpPr>
          <p:cNvPr id="19" name="直線單箭頭接點 12">
            <a:extLst>
              <a:ext uri="{FF2B5EF4-FFF2-40B4-BE49-F238E27FC236}">
                <a16:creationId xmlns:a16="http://schemas.microsoft.com/office/drawing/2014/main" id="{63BE38A6-D3E0-4787-838F-E4F1CB128BC0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flipH="1">
            <a:off x="2015496" y="5702877"/>
            <a:ext cx="4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A71BDFC-CC9B-4F60-A167-2D169300689A}"/>
              </a:ext>
            </a:extLst>
          </p:cNvPr>
          <p:cNvSpPr txBox="1"/>
          <p:nvPr/>
        </p:nvSpPr>
        <p:spPr>
          <a:xfrm>
            <a:off x="1335964" y="5548988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BF99C9F-87E3-4BC2-B816-E190BEE323D9}"/>
              </a:ext>
            </a:extLst>
          </p:cNvPr>
          <p:cNvSpPr txBox="1"/>
          <p:nvPr/>
        </p:nvSpPr>
        <p:spPr>
          <a:xfrm>
            <a:off x="3563616" y="5050022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22" name="矩形: 圓角 3">
            <a:extLst>
              <a:ext uri="{FF2B5EF4-FFF2-40B4-BE49-F238E27FC236}">
                <a16:creationId xmlns:a16="http://schemas.microsoft.com/office/drawing/2014/main" id="{BB2537A6-AF7A-4F98-BF22-52E156BAA58D}"/>
              </a:ext>
            </a:extLst>
          </p:cNvPr>
          <p:cNvSpPr/>
          <p:nvPr/>
        </p:nvSpPr>
        <p:spPr>
          <a:xfrm>
            <a:off x="3743636" y="5801918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Normal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4A8CC9B-F699-4603-9C49-5F272FD4E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441965"/>
              </p:ext>
            </p:extLst>
          </p:nvPr>
        </p:nvGraphicFramePr>
        <p:xfrm>
          <a:off x="4284538" y="2998162"/>
          <a:ext cx="4679950" cy="19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9975">
                  <a:extLst>
                    <a:ext uri="{9D8B030D-6E8A-4147-A177-3AD203B41FA5}">
                      <a16:colId xmlns:a16="http://schemas.microsoft.com/office/drawing/2014/main" val="175196265"/>
                    </a:ext>
                  </a:extLst>
                </a:gridCol>
                <a:gridCol w="2339975">
                  <a:extLst>
                    <a:ext uri="{9D8B030D-6E8A-4147-A177-3AD203B41FA5}">
                      <a16:colId xmlns:a16="http://schemas.microsoft.com/office/drawing/2014/main" val="4717160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BDI-II Score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Depression Severity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069888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0 - 13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None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591758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14 - 19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Mild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07923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20 - 28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Moderate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259095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29 - 63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Severe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3069237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428C94E-FCF1-4C69-9360-FB14AFECCA2C}"/>
              </a:ext>
            </a:extLst>
          </p:cNvPr>
          <p:cNvSpPr txBox="1"/>
          <p:nvPr/>
        </p:nvSpPr>
        <p:spPr>
          <a:xfrm>
            <a:off x="6048549" y="4962654"/>
            <a:ext cx="1151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+mj-lt"/>
              </a:rPr>
              <a:t>[19]</a:t>
            </a:r>
            <a:endParaRPr lang="zh-TW" altLang="en-US" sz="1600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6A35A5-8877-124A-921C-9352FA08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42529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E8FB64-832D-4546-94E9-C6D37DE1E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11683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Dataset – CAER [10]  </a:t>
            </a:r>
            <a:br>
              <a:rPr lang="en-US" altLang="zh-TW" sz="3600" dirty="0"/>
            </a:br>
            <a:r>
              <a:rPr lang="en-US" altLang="zh-TW" sz="3200" dirty="0"/>
              <a:t>Emotion Recognition </a:t>
            </a:r>
            <a:endParaRPr lang="zh-TW" altLang="en-US" sz="4000" dirty="0"/>
          </a:p>
        </p:txBody>
      </p:sp>
      <p:graphicFrame>
        <p:nvGraphicFramePr>
          <p:cNvPr id="7" name="表格 8">
            <a:extLst>
              <a:ext uri="{FF2B5EF4-FFF2-40B4-BE49-F238E27FC236}">
                <a16:creationId xmlns:a16="http://schemas.microsoft.com/office/drawing/2014/main" id="{0208A695-6C39-6D48-935D-01CC26689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075404"/>
              </p:ext>
            </p:extLst>
          </p:nvPr>
        </p:nvGraphicFramePr>
        <p:xfrm>
          <a:off x="987367" y="1484784"/>
          <a:ext cx="7169267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1881">
                  <a:extLst>
                    <a:ext uri="{9D8B030D-6E8A-4147-A177-3AD203B41FA5}">
                      <a16:colId xmlns:a16="http://schemas.microsoft.com/office/drawing/2014/main" val="2787448219"/>
                    </a:ext>
                  </a:extLst>
                </a:gridCol>
                <a:gridCol w="1812462">
                  <a:extLst>
                    <a:ext uri="{9D8B030D-6E8A-4147-A177-3AD203B41FA5}">
                      <a16:colId xmlns:a16="http://schemas.microsoft.com/office/drawing/2014/main" val="1551167280"/>
                    </a:ext>
                  </a:extLst>
                </a:gridCol>
                <a:gridCol w="1812462">
                  <a:extLst>
                    <a:ext uri="{9D8B030D-6E8A-4147-A177-3AD203B41FA5}">
                      <a16:colId xmlns:a16="http://schemas.microsoft.com/office/drawing/2014/main" val="614309942"/>
                    </a:ext>
                  </a:extLst>
                </a:gridCol>
                <a:gridCol w="1812462">
                  <a:extLst>
                    <a:ext uri="{9D8B030D-6E8A-4147-A177-3AD203B41FA5}">
                      <a16:colId xmlns:a16="http://schemas.microsoft.com/office/drawing/2014/main" val="362207522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Category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# of clips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# of frames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%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357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Anger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1628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139681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12.33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9553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Disgust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719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59630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5.44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804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Fear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514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46441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3.89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0527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Happy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2726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219377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20.64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981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Natural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4579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377276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34.69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905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Sad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1473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138599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11.16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816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Surprise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1562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126873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11.83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666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Total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13201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1107877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100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930765"/>
                  </a:ext>
                </a:extLst>
              </a:tr>
            </a:tbl>
          </a:graphicData>
        </a:graphic>
      </p:graphicFrame>
      <p:pic>
        <p:nvPicPr>
          <p:cNvPr id="3079" name="圖片 19">
            <a:extLst>
              <a:ext uri="{FF2B5EF4-FFF2-40B4-BE49-F238E27FC236}">
                <a16:creationId xmlns:a16="http://schemas.microsoft.com/office/drawing/2014/main" id="{05609F99-78A9-4DEC-8900-2ABFC0A3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741026"/>
            <a:ext cx="1673022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圖片 20">
            <a:extLst>
              <a:ext uri="{FF2B5EF4-FFF2-40B4-BE49-F238E27FC236}">
                <a16:creationId xmlns:a16="http://schemas.microsoft.com/office/drawing/2014/main" id="{B2D47F93-558C-4AA1-A5B8-E74C52C6A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04" y="4634143"/>
            <a:ext cx="1673022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圖片 21">
            <a:extLst>
              <a:ext uri="{FF2B5EF4-FFF2-40B4-BE49-F238E27FC236}">
                <a16:creationId xmlns:a16="http://schemas.microsoft.com/office/drawing/2014/main" id="{1E868B1B-E8E9-4728-9BB7-DAD64CEF7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5741026"/>
            <a:ext cx="1287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圖片 22">
            <a:extLst>
              <a:ext uri="{FF2B5EF4-FFF2-40B4-BE49-F238E27FC236}">
                <a16:creationId xmlns:a16="http://schemas.microsoft.com/office/drawing/2014/main" id="{FA1239EA-1541-4EBE-8724-A4D2ED3F9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741026"/>
            <a:ext cx="1250444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圖片 24">
            <a:extLst>
              <a:ext uri="{FF2B5EF4-FFF2-40B4-BE49-F238E27FC236}">
                <a16:creationId xmlns:a16="http://schemas.microsoft.com/office/drawing/2014/main" id="{8826643F-D8FD-4364-B625-11D127B4A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290" y="4634143"/>
            <a:ext cx="1673022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圖片 25">
            <a:extLst>
              <a:ext uri="{FF2B5EF4-FFF2-40B4-BE49-F238E27FC236}">
                <a16:creationId xmlns:a16="http://schemas.microsoft.com/office/drawing/2014/main" id="{9DEB551B-699A-4DFC-AAA7-DBC2258FE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53" y="4647637"/>
            <a:ext cx="1659944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圖片 23">
            <a:extLst>
              <a:ext uri="{FF2B5EF4-FFF2-40B4-BE49-F238E27FC236}">
                <a16:creationId xmlns:a16="http://schemas.microsoft.com/office/drawing/2014/main" id="{61BB317E-2C59-439B-85C4-B1050A46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653136"/>
            <a:ext cx="1659944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221ACC4-277F-8348-B807-4DD4EB87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018543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videos with 20 – 30 minutes 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381575D-DCD4-4FF2-9044-83031F16E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403445"/>
              </p:ext>
            </p:extLst>
          </p:nvPr>
        </p:nvGraphicFramePr>
        <p:xfrm>
          <a:off x="1475656" y="2192866"/>
          <a:ext cx="6552726" cy="392785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91864">
                  <a:extLst>
                    <a:ext uri="{9D8B030D-6E8A-4147-A177-3AD203B41FA5}">
                      <a16:colId xmlns:a16="http://schemas.microsoft.com/office/drawing/2014/main" val="2203811706"/>
                    </a:ext>
                  </a:extLst>
                </a:gridCol>
                <a:gridCol w="1091864">
                  <a:extLst>
                    <a:ext uri="{9D8B030D-6E8A-4147-A177-3AD203B41FA5}">
                      <a16:colId xmlns:a16="http://schemas.microsoft.com/office/drawing/2014/main" val="3526685825"/>
                    </a:ext>
                  </a:extLst>
                </a:gridCol>
                <a:gridCol w="1092635">
                  <a:extLst>
                    <a:ext uri="{9D8B030D-6E8A-4147-A177-3AD203B41FA5}">
                      <a16:colId xmlns:a16="http://schemas.microsoft.com/office/drawing/2014/main" val="1838654936"/>
                    </a:ext>
                  </a:extLst>
                </a:gridCol>
                <a:gridCol w="1091864">
                  <a:extLst>
                    <a:ext uri="{9D8B030D-6E8A-4147-A177-3AD203B41FA5}">
                      <a16:colId xmlns:a16="http://schemas.microsoft.com/office/drawing/2014/main" val="2372795581"/>
                    </a:ext>
                  </a:extLst>
                </a:gridCol>
                <a:gridCol w="1091864">
                  <a:extLst>
                    <a:ext uri="{9D8B030D-6E8A-4147-A177-3AD203B41FA5}">
                      <a16:colId xmlns:a16="http://schemas.microsoft.com/office/drawing/2014/main" val="486931775"/>
                    </a:ext>
                  </a:extLst>
                </a:gridCol>
                <a:gridCol w="1092635">
                  <a:extLst>
                    <a:ext uri="{9D8B030D-6E8A-4147-A177-3AD203B41FA5}">
                      <a16:colId xmlns:a16="http://schemas.microsoft.com/office/drawing/2014/main" val="3392032183"/>
                    </a:ext>
                  </a:extLst>
                </a:gridCol>
              </a:tblGrid>
              <a:tr h="778083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Frames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BDI II Score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Depression Severity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5068806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None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8276724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Mild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6401969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24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Moderate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3200268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44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Severe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1979687"/>
                  </a:ext>
                </a:extLst>
              </a:tr>
            </a:tbl>
          </a:graphicData>
        </a:graphic>
      </p:graphicFrame>
      <p:pic>
        <p:nvPicPr>
          <p:cNvPr id="4112" name="圖片 33">
            <a:extLst>
              <a:ext uri="{FF2B5EF4-FFF2-40B4-BE49-F238E27FC236}">
                <a16:creationId xmlns:a16="http://schemas.microsoft.com/office/drawing/2014/main" id="{0F256670-2BB8-4D0A-B1DC-6DB62C43C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47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圖片 34">
            <a:extLst>
              <a:ext uri="{FF2B5EF4-FFF2-40B4-BE49-F238E27FC236}">
                <a16:creationId xmlns:a16="http://schemas.microsoft.com/office/drawing/2014/main" id="{5538763D-8497-4ED6-8ED7-FBE609164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581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圖片 35">
            <a:extLst>
              <a:ext uri="{FF2B5EF4-FFF2-40B4-BE49-F238E27FC236}">
                <a16:creationId xmlns:a16="http://schemas.microsoft.com/office/drawing/2014/main" id="{8649FBC3-B6CF-4397-8382-74B71682B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16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圖片 36">
            <a:extLst>
              <a:ext uri="{FF2B5EF4-FFF2-40B4-BE49-F238E27FC236}">
                <a16:creationId xmlns:a16="http://schemas.microsoft.com/office/drawing/2014/main" id="{E66A788A-77C0-41F3-B8C5-F56E230E9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51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圖片 37">
            <a:extLst>
              <a:ext uri="{FF2B5EF4-FFF2-40B4-BE49-F238E27FC236}">
                <a16:creationId xmlns:a16="http://schemas.microsoft.com/office/drawing/2014/main" id="{DF0E74F4-AB29-4178-B318-0C432AD19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47" y="3821249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圖片 38">
            <a:extLst>
              <a:ext uri="{FF2B5EF4-FFF2-40B4-BE49-F238E27FC236}">
                <a16:creationId xmlns:a16="http://schemas.microsoft.com/office/drawing/2014/main" id="{BAFDBBDC-5043-436F-8EAC-E04E08830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461" y="3821249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圖片 39">
            <a:extLst>
              <a:ext uri="{FF2B5EF4-FFF2-40B4-BE49-F238E27FC236}">
                <a16:creationId xmlns:a16="http://schemas.microsoft.com/office/drawing/2014/main" id="{3D72E05F-0844-4237-B137-BCAADBD2C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3" y="3821249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圖片 40">
            <a:extLst>
              <a:ext uri="{FF2B5EF4-FFF2-40B4-BE49-F238E27FC236}">
                <a16:creationId xmlns:a16="http://schemas.microsoft.com/office/drawing/2014/main" id="{F52D70D7-9110-4625-8F7B-39E9058A6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209" y="3825498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圖片 41">
            <a:extLst>
              <a:ext uri="{FF2B5EF4-FFF2-40B4-BE49-F238E27FC236}">
                <a16:creationId xmlns:a16="http://schemas.microsoft.com/office/drawing/2014/main" id="{D1A16383-EE9E-4915-9DB5-A6B13A0E9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47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圖片 42">
            <a:extLst>
              <a:ext uri="{FF2B5EF4-FFF2-40B4-BE49-F238E27FC236}">
                <a16:creationId xmlns:a16="http://schemas.microsoft.com/office/drawing/2014/main" id="{6E1D1D61-9C3E-40D6-A248-CEDAEA5B2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747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圖片 43">
            <a:extLst>
              <a:ext uri="{FF2B5EF4-FFF2-40B4-BE49-F238E27FC236}">
                <a16:creationId xmlns:a16="http://schemas.microsoft.com/office/drawing/2014/main" id="{C84815BF-2251-4FAC-BC25-7DAA134C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379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圖片 44">
            <a:extLst>
              <a:ext uri="{FF2B5EF4-FFF2-40B4-BE49-F238E27FC236}">
                <a16:creationId xmlns:a16="http://schemas.microsoft.com/office/drawing/2014/main" id="{85E0410F-CC42-4D6F-A3CB-3C57C59F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51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48">
            <a:extLst>
              <a:ext uri="{FF2B5EF4-FFF2-40B4-BE49-F238E27FC236}">
                <a16:creationId xmlns:a16="http://schemas.microsoft.com/office/drawing/2014/main" id="{6532B9B2-D4C5-4FAD-9D50-97EBB06D8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306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47">
            <a:extLst>
              <a:ext uri="{FF2B5EF4-FFF2-40B4-BE49-F238E27FC236}">
                <a16:creationId xmlns:a16="http://schemas.microsoft.com/office/drawing/2014/main" id="{00849194-742C-4562-BA99-F892F441F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31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圖片 46">
            <a:extLst>
              <a:ext uri="{FF2B5EF4-FFF2-40B4-BE49-F238E27FC236}">
                <a16:creationId xmlns:a16="http://schemas.microsoft.com/office/drawing/2014/main" id="{D86B3125-5A89-410E-9D0F-34F60160E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3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圖片 45">
            <a:extLst>
              <a:ext uri="{FF2B5EF4-FFF2-40B4-BE49-F238E27FC236}">
                <a16:creationId xmlns:a16="http://schemas.microsoft.com/office/drawing/2014/main" id="{A7A35577-7A89-40EF-B332-B1A2FB3F2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51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標題 1">
            <a:extLst>
              <a:ext uri="{FF2B5EF4-FFF2-40B4-BE49-F238E27FC236}">
                <a16:creationId xmlns:a16="http://schemas.microsoft.com/office/drawing/2014/main" id="{95F38C22-8072-497D-AE07-4863E264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Dataset – AVEC-14 [24] </a:t>
            </a:r>
            <a:br>
              <a:rPr lang="en-US" altLang="zh-TW" sz="3600" dirty="0"/>
            </a:br>
            <a:r>
              <a:rPr lang="en-US" altLang="zh-TW" sz="3200" dirty="0"/>
              <a:t>Depression Estimation</a:t>
            </a:r>
            <a:endParaRPr lang="zh-TW" altLang="en-US" sz="4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77A4AF-F2F0-448C-9059-795854FF029F}"/>
              </a:ext>
            </a:extLst>
          </p:cNvPr>
          <p:cNvSpPr/>
          <p:nvPr/>
        </p:nvSpPr>
        <p:spPr>
          <a:xfrm>
            <a:off x="411808" y="6100998"/>
            <a:ext cx="7678812" cy="757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[24] M.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Valstar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Schuller, K. Smith, T.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Almaev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F.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Evben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Jiang, J.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Krajewski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R. Cowie, and M.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Pantic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"AVEC 2014: 3D Dimensional Affect and Depression Recognition Challenge," in </a:t>
            </a:r>
            <a:r>
              <a:rPr lang="en-US" altLang="zh-TW" sz="1000" i="1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Proceedings of the 4th International Workshop on Audio/Visual Emotion Challenge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Orlando, Florida, USA, 2014.</a:t>
            </a:r>
            <a:endParaRPr lang="zh-TW" altLang="en-US" sz="1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0782E92-D367-E24C-AF6A-21250B61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55861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Evaluation Metric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emotion recognition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depression estimation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 Error (MAE)</a:t>
            </a: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 Error (RMSE)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8533443-8389-3F4E-A89E-005957A326D1}"/>
                  </a:ext>
                </a:extLst>
              </p:cNvPr>
              <p:cNvSpPr txBox="1"/>
              <p:nvPr/>
            </p:nvSpPr>
            <p:spPr>
              <a:xfrm>
                <a:off x="3418442" y="3439273"/>
                <a:ext cx="2183290" cy="784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8533443-8389-3F4E-A89E-005957A32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442" y="3439273"/>
                <a:ext cx="2183290" cy="784317"/>
              </a:xfrm>
              <a:prstGeom prst="rect">
                <a:avLst/>
              </a:prstGeom>
              <a:blipFill>
                <a:blip r:embed="rId3"/>
                <a:stretch>
                  <a:fillRect l="-1734" t="-109524" b="-17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FEB5C38-1C13-D241-B053-93897E43BBDD}"/>
                  </a:ext>
                </a:extLst>
              </p:cNvPr>
              <p:cNvSpPr/>
              <p:nvPr/>
            </p:nvSpPr>
            <p:spPr>
              <a:xfrm>
                <a:off x="3092519" y="5093609"/>
                <a:ext cx="2835135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TW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TW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FEB5C38-1C13-D241-B053-93897E43B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519" y="5093609"/>
                <a:ext cx="2835135" cy="1169936"/>
              </a:xfrm>
              <a:prstGeom prst="rect">
                <a:avLst/>
              </a:prstGeom>
              <a:blipFill>
                <a:blip r:embed="rId4"/>
                <a:stretch>
                  <a:fillRect t="-57609" b="-1032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2C55113-89B2-224B-919F-0A17FBB309E3}"/>
                  </a:ext>
                </a:extLst>
              </p:cNvPr>
              <p:cNvSpPr txBox="1"/>
              <p:nvPr/>
            </p:nvSpPr>
            <p:spPr>
              <a:xfrm>
                <a:off x="6239271" y="5745965"/>
                <a:ext cx="2032784" cy="806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number of samples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TW" alt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ground truth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TW" alt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2C55113-89B2-224B-919F-0A17FBB30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271" y="5745965"/>
                <a:ext cx="2032784" cy="806054"/>
              </a:xfrm>
              <a:prstGeom prst="rect">
                <a:avLst/>
              </a:prstGeom>
              <a:blipFill>
                <a:blip r:embed="rId5"/>
                <a:stretch>
                  <a:fillRect l="-3106"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032135-FD36-404E-AD11-CDF05849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755901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CMGCN with different modalities: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3AD5D72-C159-114D-A3FB-1B66A7059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720879"/>
              </p:ext>
            </p:extLst>
          </p:nvPr>
        </p:nvGraphicFramePr>
        <p:xfrm>
          <a:off x="1086096" y="2122359"/>
          <a:ext cx="6971808" cy="1943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3285">
                  <a:extLst>
                    <a:ext uri="{9D8B030D-6E8A-4147-A177-3AD203B41FA5}">
                      <a16:colId xmlns:a16="http://schemas.microsoft.com/office/drawing/2014/main" val="2279383285"/>
                    </a:ext>
                  </a:extLst>
                </a:gridCol>
                <a:gridCol w="1763285">
                  <a:extLst>
                    <a:ext uri="{9D8B030D-6E8A-4147-A177-3AD203B41FA5}">
                      <a16:colId xmlns:a16="http://schemas.microsoft.com/office/drawing/2014/main" val="4290377169"/>
                    </a:ext>
                  </a:extLst>
                </a:gridCol>
                <a:gridCol w="1722619">
                  <a:extLst>
                    <a:ext uri="{9D8B030D-6E8A-4147-A177-3AD203B41FA5}">
                      <a16:colId xmlns:a16="http://schemas.microsoft.com/office/drawing/2014/main" val="3061400183"/>
                    </a:ext>
                  </a:extLst>
                </a:gridCol>
                <a:gridCol w="1722619">
                  <a:extLst>
                    <a:ext uri="{9D8B030D-6E8A-4147-A177-3AD203B41FA5}">
                      <a16:colId xmlns:a16="http://schemas.microsoft.com/office/drawing/2014/main" val="2347332078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AVEC 14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774614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Accuracy (%)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MAE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RMSE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675289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Baseline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70.09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12.4062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14.8008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017307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79.41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9.7376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13.1881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140672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89.62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9.2008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11.8333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101284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Face + Context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87.23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6.8206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8.5078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7851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B30321-6DD8-F044-8F19-83C5FAD4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56</a:t>
            </a:fld>
            <a:endParaRPr lang="en-US" altLang="ja-JP" dirty="0"/>
          </a:p>
        </p:txBody>
      </p:sp>
      <p:pic>
        <p:nvPicPr>
          <p:cNvPr id="222" name="Google Shape;163;p25">
            <a:extLst>
              <a:ext uri="{FF2B5EF4-FFF2-40B4-BE49-F238E27FC236}">
                <a16:creationId xmlns:a16="http://schemas.microsoft.com/office/drawing/2014/main" id="{55754D90-6ADD-4309-AC60-37AC9A1E95A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020" b="75572"/>
          <a:stretch/>
        </p:blipFill>
        <p:spPr>
          <a:xfrm>
            <a:off x="2051720" y="4148861"/>
            <a:ext cx="1620735" cy="117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163;p25">
            <a:extLst>
              <a:ext uri="{FF2B5EF4-FFF2-40B4-BE49-F238E27FC236}">
                <a16:creationId xmlns:a16="http://schemas.microsoft.com/office/drawing/2014/main" id="{78C6F19A-744B-46E5-874C-568EBCD9989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2411760" y="5494445"/>
            <a:ext cx="1166881" cy="12270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直線單箭頭接點 233">
            <a:extLst>
              <a:ext uri="{FF2B5EF4-FFF2-40B4-BE49-F238E27FC236}">
                <a16:creationId xmlns:a16="http://schemas.microsoft.com/office/drawing/2014/main" id="{31CA962E-0B5C-49FD-AA8F-52739AE7DBD1}"/>
              </a:ext>
            </a:extLst>
          </p:cNvPr>
          <p:cNvCxnSpPr>
            <a:cxnSpLocks/>
            <a:stCxn id="222" idx="3"/>
          </p:cNvCxnSpPr>
          <p:nvPr/>
        </p:nvCxnSpPr>
        <p:spPr>
          <a:xfrm>
            <a:off x="3672455" y="4737221"/>
            <a:ext cx="1331593" cy="6557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線單箭頭接點 234">
            <a:extLst>
              <a:ext uri="{FF2B5EF4-FFF2-40B4-BE49-F238E27FC236}">
                <a16:creationId xmlns:a16="http://schemas.microsoft.com/office/drawing/2014/main" id="{5E7DA07C-E11E-4E46-B66E-EBD7A6D52710}"/>
              </a:ext>
            </a:extLst>
          </p:cNvPr>
          <p:cNvCxnSpPr>
            <a:cxnSpLocks/>
            <a:stCxn id="225" idx="3"/>
          </p:cNvCxnSpPr>
          <p:nvPr/>
        </p:nvCxnSpPr>
        <p:spPr>
          <a:xfrm flipV="1">
            <a:off x="3578641" y="5392932"/>
            <a:ext cx="1425407" cy="7150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矩形: 圓角 11">
            <a:extLst>
              <a:ext uri="{FF2B5EF4-FFF2-40B4-BE49-F238E27FC236}">
                <a16:creationId xmlns:a16="http://schemas.microsoft.com/office/drawing/2014/main" id="{600224EF-BC71-4BB5-9C5E-1C1FCE85E938}"/>
              </a:ext>
            </a:extLst>
          </p:cNvPr>
          <p:cNvSpPr/>
          <p:nvPr/>
        </p:nvSpPr>
        <p:spPr>
          <a:xfrm>
            <a:off x="5004048" y="5122932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9" name="矩形 238">
            <a:extLst>
              <a:ext uri="{FF2B5EF4-FFF2-40B4-BE49-F238E27FC236}">
                <a16:creationId xmlns:a16="http://schemas.microsoft.com/office/drawing/2014/main" id="{22B545DE-E7B9-4A24-876E-DEAD00027303}"/>
              </a:ext>
            </a:extLst>
          </p:cNvPr>
          <p:cNvSpPr/>
          <p:nvPr/>
        </p:nvSpPr>
        <p:spPr>
          <a:xfrm>
            <a:off x="4932040" y="1041179"/>
            <a:ext cx="4320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+mj-lt"/>
              </a:rPr>
              <a:t>CMGCN: Cross-Modality Graph Convolutional Network</a:t>
            </a:r>
            <a:endParaRPr lang="zh-TW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7923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CMGCN with the sampling scheme: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D648BDD7-29CC-0741-97C0-A27D96164B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3840866"/>
                  </p:ext>
                </p:extLst>
              </p:nvPr>
            </p:nvGraphicFramePr>
            <p:xfrm>
              <a:off x="870072" y="2132856"/>
              <a:ext cx="7403856" cy="176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2557">
                      <a:extLst>
                        <a:ext uri="{9D8B030D-6E8A-4147-A177-3AD203B41FA5}">
                          <a16:colId xmlns:a16="http://schemas.microsoft.com/office/drawing/2014/main" val="1640458262"/>
                        </a:ext>
                      </a:extLst>
                    </a:gridCol>
                    <a:gridCol w="1872557">
                      <a:extLst>
                        <a:ext uri="{9D8B030D-6E8A-4147-A177-3AD203B41FA5}">
                          <a16:colId xmlns:a16="http://schemas.microsoft.com/office/drawing/2014/main" val="1060202539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2477784707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3248773235"/>
                        </a:ext>
                      </a:extLst>
                    </a:gridCol>
                  </a:tblGrid>
                  <a:tr h="252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Sampling Scheme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CAER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AVEC 14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933727"/>
                      </a:ext>
                    </a:extLst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Accuracy (%)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MAE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RMSE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35599420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Baseline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70.09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12.4062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14.8008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75959861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𝑓𝑢𝑙𝑙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85.33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10.8065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13.2533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3220610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𝑡𝑜𝑝𝑘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84.67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9.0662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11.1652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5471388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</a:rPr>
                            <a:t>86.36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7.6340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9.4368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99844615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b="1" i="1" kern="1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𝓖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𝐛𝐞𝐫𝐧𝐨𝐮𝐥𝐥𝐢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4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4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4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4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227104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D648BDD7-29CC-0741-97C0-A27D96164B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3840866"/>
                  </p:ext>
                </p:extLst>
              </p:nvPr>
            </p:nvGraphicFramePr>
            <p:xfrm>
              <a:off x="870072" y="2132856"/>
              <a:ext cx="7403856" cy="176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2557">
                      <a:extLst>
                        <a:ext uri="{9D8B030D-6E8A-4147-A177-3AD203B41FA5}">
                          <a16:colId xmlns:a16="http://schemas.microsoft.com/office/drawing/2014/main" val="1640458262"/>
                        </a:ext>
                      </a:extLst>
                    </a:gridCol>
                    <a:gridCol w="1872557">
                      <a:extLst>
                        <a:ext uri="{9D8B030D-6E8A-4147-A177-3AD203B41FA5}">
                          <a16:colId xmlns:a16="http://schemas.microsoft.com/office/drawing/2014/main" val="1060202539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2477784707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3248773235"/>
                        </a:ext>
                      </a:extLst>
                    </a:gridCol>
                  </a:tblGrid>
                  <a:tr h="252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Sampling Scheme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CAER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AVEC 14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933727"/>
                      </a:ext>
                    </a:extLst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Accuracy (%)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MAE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RMSE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35599420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Baseline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70.09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12.4062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14.8008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75959861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317073" r="-295455" b="-3390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85.33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10.8065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13.2533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3220610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407143" r="-295455" b="-23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84.67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9.0662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11.1652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5471388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519512" r="-295455" b="-136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</a:rPr>
                            <a:t>86.36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7.6340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9.4368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99844615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604762" r="-295455" b="-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4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4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4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227104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2E78F9-7D8C-1C41-98A4-4DBAE20BC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57</a:t>
            </a:fld>
            <a:endParaRPr lang="en-US" altLang="ja-JP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AE566A3-78B8-43C9-80E9-C7F57D142F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7"/>
          <a:stretch/>
        </p:blipFill>
        <p:spPr>
          <a:xfrm>
            <a:off x="1376673" y="3933056"/>
            <a:ext cx="6390654" cy="29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7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Density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039801E4-A979-7A43-88F5-7276C8E6FD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5728257"/>
                  </p:ext>
                </p:extLst>
              </p:nvPr>
            </p:nvGraphicFramePr>
            <p:xfrm>
              <a:off x="1943736" y="2212181"/>
              <a:ext cx="5256530" cy="16192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28265">
                      <a:extLst>
                        <a:ext uri="{9D8B030D-6E8A-4147-A177-3AD203B41FA5}">
                          <a16:colId xmlns:a16="http://schemas.microsoft.com/office/drawing/2014/main" val="273166465"/>
                        </a:ext>
                      </a:extLst>
                    </a:gridCol>
                    <a:gridCol w="2628265">
                      <a:extLst>
                        <a:ext uri="{9D8B030D-6E8A-4147-A177-3AD203B41FA5}">
                          <a16:colId xmlns:a16="http://schemas.microsoft.com/office/drawing/2014/main" val="4092518765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CAER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19499641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Accuracy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1291502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 (A-</a:t>
                          </a:r>
                          <a:r>
                            <a:rPr lang="en-US" sz="1600" kern="100" dirty="0" err="1">
                              <a:effectLst/>
                            </a:rPr>
                            <a:t>Softmax</a:t>
                          </a:r>
                          <a:r>
                            <a:rPr lang="en-US" sz="1600" kern="100" dirty="0">
                              <a:effectLst/>
                            </a:rPr>
                            <a:t> Loss)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81.75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221727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h𝑎𝑟𝑑</m:t>
                                  </m:r>
                                  <m:r>
                                    <a:rPr lang="en-US" sz="16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𝑡𝑟𝑖</m:t>
                                  </m:r>
                                </m:sub>
                              </m:sSub>
                            </m:oMath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85.26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8365454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Baseline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b="1" i="1" kern="1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𝐝𝐞𝐧𝐬𝐢𝐭𝐲</m:t>
                                  </m:r>
                                </m:sub>
                              </m:sSub>
                            </m:oMath>
                          </a14:m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68120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039801E4-A979-7A43-88F5-7276C8E6FD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5728257"/>
                  </p:ext>
                </p:extLst>
              </p:nvPr>
            </p:nvGraphicFramePr>
            <p:xfrm>
              <a:off x="1943736" y="2212181"/>
              <a:ext cx="5256530" cy="16192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28265">
                      <a:extLst>
                        <a:ext uri="{9D8B030D-6E8A-4147-A177-3AD203B41FA5}">
                          <a16:colId xmlns:a16="http://schemas.microsoft.com/office/drawing/2014/main" val="273166465"/>
                        </a:ext>
                      </a:extLst>
                    </a:gridCol>
                    <a:gridCol w="2628265">
                      <a:extLst>
                        <a:ext uri="{9D8B030D-6E8A-4147-A177-3AD203B41FA5}">
                          <a16:colId xmlns:a16="http://schemas.microsoft.com/office/drawing/2014/main" val="4092518765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CAER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19499641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Accuracy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1291502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 (A-</a:t>
                          </a:r>
                          <a:r>
                            <a:rPr lang="en-US" sz="1600" kern="100" dirty="0" err="1">
                              <a:effectLst/>
                            </a:rPr>
                            <a:t>Softmax</a:t>
                          </a:r>
                          <a:r>
                            <a:rPr lang="en-US" sz="1600" kern="100" dirty="0">
                              <a:effectLst/>
                            </a:rPr>
                            <a:t> Loss)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81.75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221727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31" t="-301852" r="-100463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85.26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8365454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31" t="-409434" r="-100463" b="-245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68120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圓角矩形 5">
            <a:extLst>
              <a:ext uri="{FF2B5EF4-FFF2-40B4-BE49-F238E27FC236}">
                <a16:creationId xmlns:a16="http://schemas.microsoft.com/office/drawing/2014/main" id="{20B1832E-9F79-468B-93D7-C1E6DE1FFCE2}"/>
              </a:ext>
            </a:extLst>
          </p:cNvPr>
          <p:cNvSpPr/>
          <p:nvPr/>
        </p:nvSpPr>
        <p:spPr>
          <a:xfrm>
            <a:off x="1385900" y="4221089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340AF902-61B8-4CD2-A213-558E37595447}"/>
              </a:ext>
            </a:extLst>
          </p:cNvPr>
          <p:cNvSpPr/>
          <p:nvPr/>
        </p:nvSpPr>
        <p:spPr>
          <a:xfrm rot="16200000">
            <a:off x="2639951" y="426217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9" name="流程圖: 人工作業 8">
            <a:extLst>
              <a:ext uri="{FF2B5EF4-FFF2-40B4-BE49-F238E27FC236}">
                <a16:creationId xmlns:a16="http://schemas.microsoft.com/office/drawing/2014/main" id="{7F7478BE-DC55-47A6-9B09-267219FE5734}"/>
              </a:ext>
            </a:extLst>
          </p:cNvPr>
          <p:cNvSpPr/>
          <p:nvPr/>
        </p:nvSpPr>
        <p:spPr>
          <a:xfrm rot="16200000">
            <a:off x="2650628" y="533665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7A5E3B3-C02A-473E-B0AB-B43A159BDC6E}"/>
              </a:ext>
            </a:extLst>
          </p:cNvPr>
          <p:cNvSpPr txBox="1"/>
          <p:nvPr/>
        </p:nvSpPr>
        <p:spPr>
          <a:xfrm>
            <a:off x="2108887" y="489217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CAF674-CBC3-4D5B-8D00-CEDD391DA5E4}"/>
              </a:ext>
            </a:extLst>
          </p:cNvPr>
          <p:cNvSpPr txBox="1"/>
          <p:nvPr/>
        </p:nvSpPr>
        <p:spPr>
          <a:xfrm>
            <a:off x="2050883" y="596738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3" name="矩形: 圓角 11">
            <a:extLst>
              <a:ext uri="{FF2B5EF4-FFF2-40B4-BE49-F238E27FC236}">
                <a16:creationId xmlns:a16="http://schemas.microsoft.com/office/drawing/2014/main" id="{B6EFF887-9EFB-4825-AE25-8A01A8B7FE78}"/>
              </a:ext>
            </a:extLst>
          </p:cNvPr>
          <p:cNvSpPr/>
          <p:nvPr/>
        </p:nvSpPr>
        <p:spPr>
          <a:xfrm>
            <a:off x="3618148" y="4885924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224385C-EDE2-463C-B1E8-C6362D6ECA0E}"/>
              </a:ext>
            </a:extLst>
          </p:cNvPr>
          <p:cNvCxnSpPr>
            <a:cxnSpLocks/>
            <a:stCxn id="8" idx="2"/>
            <a:endCxn id="13" idx="1"/>
          </p:cNvCxnSpPr>
          <p:nvPr/>
        </p:nvCxnSpPr>
        <p:spPr>
          <a:xfrm>
            <a:off x="3269951" y="4622174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438F587-9D30-42B1-84D2-CF2A08723641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flipV="1">
            <a:off x="3280628" y="5155924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53">
            <a:extLst>
              <a:ext uri="{FF2B5EF4-FFF2-40B4-BE49-F238E27FC236}">
                <a16:creationId xmlns:a16="http://schemas.microsoft.com/office/drawing/2014/main" id="{85B69B03-165C-48D1-8A53-6D2FAEC099B2}"/>
              </a:ext>
            </a:extLst>
          </p:cNvPr>
          <p:cNvSpPr/>
          <p:nvPr/>
        </p:nvSpPr>
        <p:spPr>
          <a:xfrm>
            <a:off x="5006150" y="5373217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CD38465-94BE-43AE-A530-F2C130219D6E}"/>
              </a:ext>
            </a:extLst>
          </p:cNvPr>
          <p:cNvSpPr txBox="1"/>
          <p:nvPr/>
        </p:nvSpPr>
        <p:spPr>
          <a:xfrm>
            <a:off x="5559597" y="4238227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pic>
        <p:nvPicPr>
          <p:cNvPr id="22" name="Google Shape;163;p25">
            <a:extLst>
              <a:ext uri="{FF2B5EF4-FFF2-40B4-BE49-F238E27FC236}">
                <a16:creationId xmlns:a16="http://schemas.microsoft.com/office/drawing/2014/main" id="{40F6DE95-AED1-4348-A7B3-4F9B59271AB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8194" t="5985" r="88394" b="87081"/>
          <a:stretch/>
        </p:blipFill>
        <p:spPr>
          <a:xfrm>
            <a:off x="1713997" y="4357872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63;p25">
            <a:extLst>
              <a:ext uri="{FF2B5EF4-FFF2-40B4-BE49-F238E27FC236}">
                <a16:creationId xmlns:a16="http://schemas.microsoft.com/office/drawing/2014/main" id="{45991C8D-F37D-4727-9F0C-E603B93BA61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911" t="1878" r="83401" b="76362"/>
          <a:stretch/>
        </p:blipFill>
        <p:spPr>
          <a:xfrm>
            <a:off x="1418080" y="5411147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8068535-7684-4D24-AF3E-0E789B0301E3}"/>
              </a:ext>
            </a:extLst>
          </p:cNvPr>
          <p:cNvCxnSpPr>
            <a:cxnSpLocks/>
            <a:stCxn id="22" idx="3"/>
            <a:endCxn id="8" idx="0"/>
          </p:cNvCxnSpPr>
          <p:nvPr/>
        </p:nvCxnSpPr>
        <p:spPr>
          <a:xfrm flipV="1">
            <a:off x="2217997" y="4622174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6C3D2F-8482-4E3E-99B3-59619BD9151B}"/>
              </a:ext>
            </a:extLst>
          </p:cNvPr>
          <p:cNvCxnSpPr>
            <a:cxnSpLocks/>
            <a:stCxn id="23" idx="3"/>
            <a:endCxn id="9" idx="0"/>
          </p:cNvCxnSpPr>
          <p:nvPr/>
        </p:nvCxnSpPr>
        <p:spPr>
          <a:xfrm flipV="1">
            <a:off x="2213809" y="5696654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24F1537-8A0C-46EC-BC9E-324527A50F45}"/>
              </a:ext>
            </a:extLst>
          </p:cNvPr>
          <p:cNvSpPr txBox="1"/>
          <p:nvPr/>
        </p:nvSpPr>
        <p:spPr>
          <a:xfrm>
            <a:off x="1694672" y="484717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79684-6602-4B51-9533-A4D6D062B47D}"/>
              </a:ext>
            </a:extLst>
          </p:cNvPr>
          <p:cNvSpPr txBox="1"/>
          <p:nvPr/>
        </p:nvSpPr>
        <p:spPr>
          <a:xfrm>
            <a:off x="1453079" y="597295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29" name="直線單箭頭接點 27">
            <a:extLst>
              <a:ext uri="{FF2B5EF4-FFF2-40B4-BE49-F238E27FC236}">
                <a16:creationId xmlns:a16="http://schemas.microsoft.com/office/drawing/2014/main" id="{9CA8190B-E11E-421B-B66B-91A0062A4F00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6266150" y="5643217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7">
            <a:extLst>
              <a:ext uri="{FF2B5EF4-FFF2-40B4-BE49-F238E27FC236}">
                <a16:creationId xmlns:a16="http://schemas.microsoft.com/office/drawing/2014/main" id="{8F084445-AF1D-4506-818E-2182062EC0B7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4878148" y="5155924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27">
            <a:extLst>
              <a:ext uri="{FF2B5EF4-FFF2-40B4-BE49-F238E27FC236}">
                <a16:creationId xmlns:a16="http://schemas.microsoft.com/office/drawing/2014/main" id="{21A9AE02-D57A-4DE9-B294-AB34C75350B8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 flipV="1">
            <a:off x="4878148" y="4796986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FE40F8D-2B37-419C-AEF5-76CC45A9B2B6}"/>
              </a:ext>
            </a:extLst>
          </p:cNvPr>
          <p:cNvSpPr txBox="1"/>
          <p:nvPr/>
        </p:nvSpPr>
        <p:spPr>
          <a:xfrm>
            <a:off x="5532021" y="5081614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EDC871-2EC9-456A-802E-DF3768B6A022}"/>
              </a:ext>
            </a:extLst>
          </p:cNvPr>
          <p:cNvSpPr/>
          <p:nvPr/>
        </p:nvSpPr>
        <p:spPr>
          <a:xfrm>
            <a:off x="1259632" y="4148965"/>
            <a:ext cx="6624736" cy="223224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67">
            <a:extLst>
              <a:ext uri="{FF2B5EF4-FFF2-40B4-BE49-F238E27FC236}">
                <a16:creationId xmlns:a16="http://schemas.microsoft.com/office/drawing/2014/main" id="{1BC7AA4A-3C2B-493F-A630-B0F7AEE33C38}"/>
              </a:ext>
            </a:extLst>
          </p:cNvPr>
          <p:cNvSpPr/>
          <p:nvPr/>
        </p:nvSpPr>
        <p:spPr>
          <a:xfrm>
            <a:off x="6399505" y="4526986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矩形: 圓角 67">
            <a:extLst>
              <a:ext uri="{FF2B5EF4-FFF2-40B4-BE49-F238E27FC236}">
                <a16:creationId xmlns:a16="http://schemas.microsoft.com/office/drawing/2014/main" id="{2C714C0F-E829-402A-A62B-DFC3594E9746}"/>
              </a:ext>
            </a:extLst>
          </p:cNvPr>
          <p:cNvSpPr/>
          <p:nvPr/>
        </p:nvSpPr>
        <p:spPr>
          <a:xfrm>
            <a:off x="6402262" y="5373217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696992-CC9F-074E-9BFA-CCBDF5BE7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4064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Distributed Loss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85249463-226B-654B-BDBE-C71AB3B141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1036962"/>
                  </p:ext>
                </p:extLst>
              </p:nvPr>
            </p:nvGraphicFramePr>
            <p:xfrm>
              <a:off x="1943735" y="2122359"/>
              <a:ext cx="5256529" cy="19431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99361">
                      <a:extLst>
                        <a:ext uri="{9D8B030D-6E8A-4147-A177-3AD203B41FA5}">
                          <a16:colId xmlns:a16="http://schemas.microsoft.com/office/drawing/2014/main" val="1317454060"/>
                        </a:ext>
                      </a:extLst>
                    </a:gridCol>
                    <a:gridCol w="1126836">
                      <a:extLst>
                        <a:ext uri="{9D8B030D-6E8A-4147-A177-3AD203B41FA5}">
                          <a16:colId xmlns:a16="http://schemas.microsoft.com/office/drawing/2014/main" val="711059043"/>
                        </a:ext>
                      </a:extLst>
                    </a:gridCol>
                    <a:gridCol w="1599361">
                      <a:extLst>
                        <a:ext uri="{9D8B030D-6E8A-4147-A177-3AD203B41FA5}">
                          <a16:colId xmlns:a16="http://schemas.microsoft.com/office/drawing/2014/main" val="1763446370"/>
                        </a:ext>
                      </a:extLst>
                    </a:gridCol>
                    <a:gridCol w="930971">
                      <a:extLst>
                        <a:ext uri="{9D8B030D-6E8A-4147-A177-3AD203B41FA5}">
                          <a16:colId xmlns:a16="http://schemas.microsoft.com/office/drawing/2014/main" val="4197737419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Head Type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AVEC 14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2045146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MAE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RMSE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901780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zh-TW" sz="16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altLang="zh-TW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𝑀𝑆𝐸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600" kern="100" dirty="0">
                              <a:effectLst/>
                            </a:rPr>
                            <a:t> 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--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8.0123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9.7324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853397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6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altLang="zh-TW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𝐷𝑖𝑠𝑡𝑟𝑖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--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7.9850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9.6507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5220466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𝑀𝑆𝐸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 dirty="0">
                              <a:effectLst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𝐷𝑖𝑠𝑡𝑟𝑖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 dirty="0">
                              <a:effectLst/>
                            </a:rPr>
                            <a:t> 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Separate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7.4287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9.0254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2553525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𝐌𝐒𝐄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b="1" i="1" kern="1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𝐃𝐢𝐬𝐭𝐫𝐢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 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Joint</a:t>
                          </a:r>
                          <a:endParaRPr lang="zh-TW" sz="16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39092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85249463-226B-654B-BDBE-C71AB3B141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1036962"/>
                  </p:ext>
                </p:extLst>
              </p:nvPr>
            </p:nvGraphicFramePr>
            <p:xfrm>
              <a:off x="1943735" y="2122359"/>
              <a:ext cx="5256529" cy="19431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99361">
                      <a:extLst>
                        <a:ext uri="{9D8B030D-6E8A-4147-A177-3AD203B41FA5}">
                          <a16:colId xmlns:a16="http://schemas.microsoft.com/office/drawing/2014/main" val="1317454060"/>
                        </a:ext>
                      </a:extLst>
                    </a:gridCol>
                    <a:gridCol w="1126836">
                      <a:extLst>
                        <a:ext uri="{9D8B030D-6E8A-4147-A177-3AD203B41FA5}">
                          <a16:colId xmlns:a16="http://schemas.microsoft.com/office/drawing/2014/main" val="711059043"/>
                        </a:ext>
                      </a:extLst>
                    </a:gridCol>
                    <a:gridCol w="1599361">
                      <a:extLst>
                        <a:ext uri="{9D8B030D-6E8A-4147-A177-3AD203B41FA5}">
                          <a16:colId xmlns:a16="http://schemas.microsoft.com/office/drawing/2014/main" val="1763446370"/>
                        </a:ext>
                      </a:extLst>
                    </a:gridCol>
                    <a:gridCol w="930971">
                      <a:extLst>
                        <a:ext uri="{9D8B030D-6E8A-4147-A177-3AD203B41FA5}">
                          <a16:colId xmlns:a16="http://schemas.microsoft.com/office/drawing/2014/main" val="4197737419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Head Type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AVEC 14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2045146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MAE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RMSE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901780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203704" r="-229278" b="-32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--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8.0123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9.7324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853397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309434" r="-229278" b="-2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--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7.9850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9.6507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5220466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409434" r="-229278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Separate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7.4287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9.0254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2553525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509434" r="-229278" b="-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Joint</a:t>
                          </a:r>
                          <a:endParaRPr lang="zh-TW" sz="16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39092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圓角矩形 4">
            <a:extLst>
              <a:ext uri="{FF2B5EF4-FFF2-40B4-BE49-F238E27FC236}">
                <a16:creationId xmlns:a16="http://schemas.microsoft.com/office/drawing/2014/main" id="{26E0E86D-E10E-4CBC-9DD1-0DDCFA7491D2}"/>
              </a:ext>
            </a:extLst>
          </p:cNvPr>
          <p:cNvSpPr/>
          <p:nvPr/>
        </p:nvSpPr>
        <p:spPr>
          <a:xfrm>
            <a:off x="1385900" y="4365104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A8C8A92-54DE-467E-BF48-7F56FEDC28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713105" y="4527252"/>
            <a:ext cx="504000" cy="5543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D853812-2DD6-4B34-B1DE-4B2B6E97E50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1419518" y="5563245"/>
            <a:ext cx="799178" cy="593533"/>
          </a:xfrm>
          <a:prstGeom prst="rect">
            <a:avLst/>
          </a:prstGeom>
        </p:spPr>
      </p:pic>
      <p:sp>
        <p:nvSpPr>
          <p:cNvPr id="14" name="矩形: 圓角 48">
            <a:extLst>
              <a:ext uri="{FF2B5EF4-FFF2-40B4-BE49-F238E27FC236}">
                <a16:creationId xmlns:a16="http://schemas.microsoft.com/office/drawing/2014/main" id="{0CAC1A5E-0A90-43F6-B8DE-973D98F3D4C2}"/>
              </a:ext>
            </a:extLst>
          </p:cNvPr>
          <p:cNvSpPr/>
          <p:nvPr/>
        </p:nvSpPr>
        <p:spPr>
          <a:xfrm>
            <a:off x="3612286" y="5064253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3AAAB9F-42FF-47E1-B94A-7D692393E772}"/>
              </a:ext>
            </a:extLst>
          </p:cNvPr>
          <p:cNvCxnSpPr>
            <a:cxnSpLocks/>
            <a:stCxn id="22" idx="2"/>
            <a:endCxn id="14" idx="1"/>
          </p:cNvCxnSpPr>
          <p:nvPr/>
        </p:nvCxnSpPr>
        <p:spPr>
          <a:xfrm>
            <a:off x="3269549" y="4804418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5D8B188-1FB1-4F29-A7F0-29A4A1FEA628}"/>
              </a:ext>
            </a:extLst>
          </p:cNvPr>
          <p:cNvCxnSpPr>
            <a:cxnSpLocks/>
            <a:stCxn id="23" idx="2"/>
            <a:endCxn id="14" idx="1"/>
          </p:cNvCxnSpPr>
          <p:nvPr/>
        </p:nvCxnSpPr>
        <p:spPr>
          <a:xfrm flipV="1">
            <a:off x="3280226" y="5334253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54">
            <a:extLst>
              <a:ext uri="{FF2B5EF4-FFF2-40B4-BE49-F238E27FC236}">
                <a16:creationId xmlns:a16="http://schemas.microsoft.com/office/drawing/2014/main" id="{FDE91794-70BD-4D0C-B980-076DD289C195}"/>
              </a:ext>
            </a:extLst>
          </p:cNvPr>
          <p:cNvSpPr/>
          <p:nvPr/>
        </p:nvSpPr>
        <p:spPr>
          <a:xfrm>
            <a:off x="5011852" y="5062742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AB7FE9A-391D-488F-9D66-9FCBEA41D73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4872286" y="5332742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69">
            <a:extLst>
              <a:ext uri="{FF2B5EF4-FFF2-40B4-BE49-F238E27FC236}">
                <a16:creationId xmlns:a16="http://schemas.microsoft.com/office/drawing/2014/main" id="{68696263-C077-4966-9697-1176F1E62E6B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6271852" y="5000045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C3D814E-802E-45C6-A7F4-388D16EE0242}"/>
              </a:ext>
            </a:extLst>
          </p:cNvPr>
          <p:cNvSpPr txBox="1"/>
          <p:nvPr/>
        </p:nvSpPr>
        <p:spPr>
          <a:xfrm>
            <a:off x="5575777" y="4433771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sp>
        <p:nvSpPr>
          <p:cNvPr id="22" name="流程圖: 人工作業 21">
            <a:extLst>
              <a:ext uri="{FF2B5EF4-FFF2-40B4-BE49-F238E27FC236}">
                <a16:creationId xmlns:a16="http://schemas.microsoft.com/office/drawing/2014/main" id="{846AE890-DF21-4CF4-BEBB-BA7AF33C5BEC}"/>
              </a:ext>
            </a:extLst>
          </p:cNvPr>
          <p:cNvSpPr/>
          <p:nvPr/>
        </p:nvSpPr>
        <p:spPr>
          <a:xfrm rot="16200000">
            <a:off x="2639549" y="444441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23" name="流程圖: 人工作業 22">
            <a:extLst>
              <a:ext uri="{FF2B5EF4-FFF2-40B4-BE49-F238E27FC236}">
                <a16:creationId xmlns:a16="http://schemas.microsoft.com/office/drawing/2014/main" id="{F5F576FE-5F24-439A-9F1A-912E6196A713}"/>
              </a:ext>
            </a:extLst>
          </p:cNvPr>
          <p:cNvSpPr/>
          <p:nvPr/>
        </p:nvSpPr>
        <p:spPr>
          <a:xfrm rot="16200000">
            <a:off x="2650226" y="550068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AEC1A61-012C-48A3-BBD4-EDF0986F6FDD}"/>
              </a:ext>
            </a:extLst>
          </p:cNvPr>
          <p:cNvSpPr txBox="1"/>
          <p:nvPr/>
        </p:nvSpPr>
        <p:spPr>
          <a:xfrm>
            <a:off x="2108485" y="5068516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AF60952-AC35-4438-8921-3340A2996B53}"/>
              </a:ext>
            </a:extLst>
          </p:cNvPr>
          <p:cNvSpPr txBox="1"/>
          <p:nvPr/>
        </p:nvSpPr>
        <p:spPr>
          <a:xfrm>
            <a:off x="2050883" y="6129340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577F793-8D3F-495C-861A-1342D7BC70EC}"/>
              </a:ext>
            </a:extLst>
          </p:cNvPr>
          <p:cNvCxnSpPr>
            <a:cxnSpLocks/>
            <a:stCxn id="10" idx="3"/>
            <a:endCxn id="22" idx="0"/>
          </p:cNvCxnSpPr>
          <p:nvPr/>
        </p:nvCxnSpPr>
        <p:spPr>
          <a:xfrm>
            <a:off x="2217105" y="4804418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9FFE9035-2DE6-4F56-ADB3-DB56700F9F7F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>
            <a:off x="2218696" y="5860012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D0DBDB4-2433-4670-BCDF-CE9C67FF7C6D}"/>
              </a:ext>
            </a:extLst>
          </p:cNvPr>
          <p:cNvSpPr txBox="1"/>
          <p:nvPr/>
        </p:nvSpPr>
        <p:spPr>
          <a:xfrm>
            <a:off x="1686063" y="5025889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6B1B7CE-73B4-49D7-8C8E-5AE15D73CAA5}"/>
              </a:ext>
            </a:extLst>
          </p:cNvPr>
          <p:cNvSpPr txBox="1"/>
          <p:nvPr/>
        </p:nvSpPr>
        <p:spPr>
          <a:xfrm>
            <a:off x="1453078" y="6161147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32" name="直線單箭頭接點 69">
            <a:extLst>
              <a:ext uri="{FF2B5EF4-FFF2-40B4-BE49-F238E27FC236}">
                <a16:creationId xmlns:a16="http://schemas.microsoft.com/office/drawing/2014/main" id="{B1FB2A4E-606D-4DB8-8178-7CCC22D6892B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>
            <a:off x="6271852" y="5332742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1ED5D5E9-54F1-429E-9129-864C2D07C3F0}"/>
              </a:ext>
            </a:extLst>
          </p:cNvPr>
          <p:cNvSpPr/>
          <p:nvPr/>
        </p:nvSpPr>
        <p:spPr>
          <a:xfrm>
            <a:off x="1259631" y="4319766"/>
            <a:ext cx="6624736" cy="223224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68">
            <a:extLst>
              <a:ext uri="{FF2B5EF4-FFF2-40B4-BE49-F238E27FC236}">
                <a16:creationId xmlns:a16="http://schemas.microsoft.com/office/drawing/2014/main" id="{C656B459-1808-4B7A-95F8-6E938F555608}"/>
              </a:ext>
            </a:extLst>
          </p:cNvPr>
          <p:cNvSpPr/>
          <p:nvPr/>
        </p:nvSpPr>
        <p:spPr>
          <a:xfrm>
            <a:off x="6400391" y="4730045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矩形: 圓角 68">
            <a:extLst>
              <a:ext uri="{FF2B5EF4-FFF2-40B4-BE49-F238E27FC236}">
                <a16:creationId xmlns:a16="http://schemas.microsoft.com/office/drawing/2014/main" id="{84BA0DE5-BFF5-4CA6-A426-089143339222}"/>
              </a:ext>
            </a:extLst>
          </p:cNvPr>
          <p:cNvSpPr/>
          <p:nvPr/>
        </p:nvSpPr>
        <p:spPr>
          <a:xfrm>
            <a:off x="6400391" y="5497692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0B1543-E5F8-B342-98F5-AB3D2B54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8681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Motivation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Conventional methods based on facial analysis often fail to infer the mental state of people.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Emotional signals from the face are indistinguishable and ambiguous.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The facial expressions of schizophrenia patients are not discriminative enough.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The influence of antipsychotic medication [1]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The nature of schizophrenia [1, 3 </a:t>
            </a: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–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 6]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The emotion is reflected through the face and context [7].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People identify the emotion of others from not only their faces but also surrounding contexts [8, 9].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B5EFD2-9485-5C4F-B0A0-EF014B06EDF7}"/>
              </a:ext>
            </a:extLst>
          </p:cNvPr>
          <p:cNvSpPr/>
          <p:nvPr/>
        </p:nvSpPr>
        <p:spPr>
          <a:xfrm>
            <a:off x="395288" y="5939453"/>
            <a:ext cx="6984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700" dirty="0">
                <a:latin typeface="+mj-lt"/>
              </a:rPr>
              <a:t>[1] M. Owen, A. </a:t>
            </a:r>
            <a:r>
              <a:rPr lang="en-US" altLang="zh-TW" sz="700" dirty="0" err="1">
                <a:latin typeface="+mj-lt"/>
              </a:rPr>
              <a:t>Sawa</a:t>
            </a:r>
            <a:r>
              <a:rPr lang="en-US" altLang="zh-TW" sz="700" dirty="0">
                <a:latin typeface="+mj-lt"/>
              </a:rPr>
              <a:t> and P. Mortensen, “Schizophrenia,” </a:t>
            </a:r>
            <a:r>
              <a:rPr lang="en-US" altLang="zh-TW" sz="700" i="1" dirty="0">
                <a:latin typeface="+mj-lt"/>
              </a:rPr>
              <a:t>The Lancet</a:t>
            </a:r>
            <a:r>
              <a:rPr lang="en-US" altLang="zh-TW" sz="700" dirty="0">
                <a:latin typeface="+mj-lt"/>
              </a:rPr>
              <a:t>, vol. 388, no. 10039, pp. 86-97, 2016.</a:t>
            </a:r>
          </a:p>
          <a:p>
            <a:pPr algn="just"/>
            <a:r>
              <a:rPr lang="en-US" altLang="zh-TW" sz="700" dirty="0">
                <a:latin typeface="+mj-lt"/>
              </a:rPr>
              <a:t>[3] M. </a:t>
            </a:r>
            <a:r>
              <a:rPr lang="en-US" altLang="zh-TW" sz="700" dirty="0" err="1">
                <a:latin typeface="+mj-lt"/>
              </a:rPr>
              <a:t>Adida</a:t>
            </a:r>
            <a:r>
              <a:rPr lang="en-US" altLang="zh-TW" sz="700" dirty="0">
                <a:latin typeface="+mj-lt"/>
              </a:rPr>
              <a:t>, J. </a:t>
            </a:r>
            <a:r>
              <a:rPr lang="en-US" altLang="zh-TW" sz="700" dirty="0" err="1">
                <a:latin typeface="+mj-lt"/>
              </a:rPr>
              <a:t>Azorin</a:t>
            </a:r>
            <a:r>
              <a:rPr lang="en-US" altLang="zh-TW" sz="700" dirty="0">
                <a:latin typeface="+mj-lt"/>
              </a:rPr>
              <a:t>, R. </a:t>
            </a:r>
            <a:r>
              <a:rPr lang="en-US" altLang="zh-TW" sz="700" dirty="0" err="1">
                <a:latin typeface="+mj-lt"/>
              </a:rPr>
              <a:t>Belzeaux</a:t>
            </a:r>
            <a:r>
              <a:rPr lang="en-US" altLang="zh-TW" sz="700" dirty="0">
                <a:latin typeface="+mj-lt"/>
              </a:rPr>
              <a:t> and E. </a:t>
            </a:r>
            <a:r>
              <a:rPr lang="en-US" altLang="zh-TW" sz="700" dirty="0" err="1">
                <a:latin typeface="+mj-lt"/>
              </a:rPr>
              <a:t>Fakra</a:t>
            </a:r>
            <a:r>
              <a:rPr lang="en-US" altLang="zh-TW" sz="700" dirty="0">
                <a:latin typeface="+mj-lt"/>
              </a:rPr>
              <a:t>, “Negative Symptoms: clinical and psychometric aspects,” </a:t>
            </a:r>
            <a:r>
              <a:rPr lang="en-US" altLang="zh-TW" sz="700" i="1" dirty="0" err="1">
                <a:latin typeface="+mj-lt"/>
              </a:rPr>
              <a:t>L’Encephale</a:t>
            </a:r>
            <a:r>
              <a:rPr lang="en-US" altLang="zh-TW" sz="700" dirty="0">
                <a:latin typeface="+mj-lt"/>
              </a:rPr>
              <a:t>, vol. 41, no. 6, pp. 6S15-6S17, 2015. </a:t>
            </a:r>
          </a:p>
          <a:p>
            <a:pPr algn="just"/>
            <a:r>
              <a:rPr lang="en-US" altLang="zh-TW" sz="700" dirty="0">
                <a:latin typeface="+mj-lt"/>
              </a:rPr>
              <a:t>[4] C. Mach and S. </a:t>
            </a:r>
            <a:r>
              <a:rPr lang="en-US" altLang="zh-TW" sz="700" dirty="0" err="1">
                <a:latin typeface="+mj-lt"/>
              </a:rPr>
              <a:t>Dollfus</a:t>
            </a:r>
            <a:r>
              <a:rPr lang="en-US" altLang="zh-TW" sz="700" dirty="0">
                <a:latin typeface="+mj-lt"/>
              </a:rPr>
              <a:t>, “Scale for Assessing Negative Symptoms in Schizophrenia: A Systematic Review,” </a:t>
            </a:r>
            <a:r>
              <a:rPr lang="en-US" altLang="zh-TW" sz="700" i="1" dirty="0" err="1">
                <a:latin typeface="+mj-lt"/>
              </a:rPr>
              <a:t>L’Encephale</a:t>
            </a:r>
            <a:r>
              <a:rPr lang="en-US" altLang="zh-TW" sz="700" dirty="0">
                <a:latin typeface="+mj-lt"/>
              </a:rPr>
              <a:t>, vol. 42, no. 2, pp. 165-171, 2016.</a:t>
            </a:r>
          </a:p>
          <a:p>
            <a:pPr algn="just"/>
            <a:r>
              <a:rPr lang="en-US" altLang="zh-TW" sz="7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 algn="just"/>
            <a:r>
              <a:rPr lang="en-US" altLang="zh-TW" sz="700" dirty="0">
                <a:latin typeface="+mj-lt"/>
              </a:rPr>
              <a:t>[6] ICD-10. Geneva: World Health Organization, 2004.</a:t>
            </a:r>
          </a:p>
          <a:p>
            <a:r>
              <a:rPr lang="en-US" altLang="zh-TW" sz="700" dirty="0">
                <a:latin typeface="+mj-lt"/>
              </a:rPr>
              <a:t>[7] A. </a:t>
            </a:r>
            <a:r>
              <a:rPr lang="en-US" altLang="zh-TW" sz="700" dirty="0" err="1">
                <a:latin typeface="+mj-lt"/>
              </a:rPr>
              <a:t>Kring</a:t>
            </a:r>
            <a:r>
              <a:rPr lang="en-US" altLang="zh-TW" sz="700" dirty="0">
                <a:latin typeface="+mj-lt"/>
              </a:rPr>
              <a:t> and T. </a:t>
            </a:r>
            <a:r>
              <a:rPr lang="en-US" altLang="zh-TW" sz="700" dirty="0" err="1">
                <a:latin typeface="+mj-lt"/>
              </a:rPr>
              <a:t>Campellone</a:t>
            </a:r>
            <a:r>
              <a:rPr lang="en-US" altLang="zh-TW" sz="700" dirty="0">
                <a:latin typeface="+mj-lt"/>
              </a:rPr>
              <a:t>, “Emotion Perception in Schizophrenia: Context Matters,” in </a:t>
            </a:r>
            <a:r>
              <a:rPr lang="en-US" altLang="zh-TW" sz="700" i="1" dirty="0">
                <a:latin typeface="+mj-lt"/>
              </a:rPr>
              <a:t>Emotion Review</a:t>
            </a:r>
            <a:r>
              <a:rPr lang="en-US" altLang="zh-TW" sz="700" dirty="0">
                <a:latin typeface="+mj-lt"/>
              </a:rPr>
              <a:t>, vol. 4, no. 2, pp. 182-186, 2012. </a:t>
            </a:r>
          </a:p>
          <a:p>
            <a:r>
              <a:rPr lang="en-US" altLang="zh-TW" sz="700" dirty="0">
                <a:latin typeface="+mj-lt"/>
              </a:rPr>
              <a:t>[8] Lisa Feldman Barrett, </a:t>
            </a:r>
            <a:r>
              <a:rPr lang="en-US" altLang="zh-TW" sz="700" dirty="0" err="1">
                <a:latin typeface="+mj-lt"/>
              </a:rPr>
              <a:t>Batja</a:t>
            </a:r>
            <a:r>
              <a:rPr lang="en-US" altLang="zh-TW" sz="700" dirty="0">
                <a:latin typeface="+mj-lt"/>
              </a:rPr>
              <a:t> Mesquita, and Maria Gendron, “Context in emotion perception,” in </a:t>
            </a:r>
            <a:r>
              <a:rPr lang="en-US" altLang="zh-TW" sz="700" i="1" dirty="0" err="1">
                <a:latin typeface="+mj-lt"/>
              </a:rPr>
              <a:t>Curr</a:t>
            </a:r>
            <a:r>
              <a:rPr lang="en-US" altLang="zh-TW" sz="700" i="1" dirty="0">
                <a:latin typeface="+mj-lt"/>
              </a:rPr>
              <a:t>. Dir. in Psych. Science</a:t>
            </a:r>
            <a:r>
              <a:rPr lang="en-US" altLang="zh-TW" sz="700" dirty="0">
                <a:latin typeface="+mj-lt"/>
              </a:rPr>
              <a:t>, 2011.</a:t>
            </a:r>
          </a:p>
          <a:p>
            <a:r>
              <a:rPr lang="en-US" altLang="zh-TW" sz="700" dirty="0">
                <a:latin typeface="+mj-lt"/>
              </a:rPr>
              <a:t>[9] Elissa M Aminoff, </a:t>
            </a:r>
            <a:r>
              <a:rPr lang="en-US" altLang="zh-TW" sz="700" dirty="0" err="1">
                <a:latin typeface="+mj-lt"/>
              </a:rPr>
              <a:t>Kestutis</a:t>
            </a:r>
            <a:r>
              <a:rPr lang="en-US" altLang="zh-TW" sz="700" dirty="0">
                <a:latin typeface="+mj-lt"/>
              </a:rPr>
              <a:t> </a:t>
            </a:r>
            <a:r>
              <a:rPr lang="en-US" altLang="zh-TW" sz="700" dirty="0" err="1">
                <a:latin typeface="+mj-lt"/>
              </a:rPr>
              <a:t>Kveraga</a:t>
            </a:r>
            <a:r>
              <a:rPr lang="en-US" altLang="zh-TW" sz="700" dirty="0">
                <a:latin typeface="+mj-lt"/>
              </a:rPr>
              <a:t>, and Moshe Bar. “The role of the </a:t>
            </a:r>
            <a:r>
              <a:rPr lang="en-US" altLang="zh-TW" sz="700" dirty="0" err="1">
                <a:latin typeface="+mj-lt"/>
              </a:rPr>
              <a:t>parahippocampal</a:t>
            </a:r>
            <a:r>
              <a:rPr lang="en-US" altLang="zh-TW" sz="700" dirty="0">
                <a:latin typeface="+mj-lt"/>
              </a:rPr>
              <a:t> cortex in cognition,” in </a:t>
            </a:r>
            <a:r>
              <a:rPr lang="en-US" altLang="zh-TW" sz="700" i="1" dirty="0">
                <a:latin typeface="+mj-lt"/>
              </a:rPr>
              <a:t>Trends in cognitive sciences</a:t>
            </a:r>
            <a:r>
              <a:rPr lang="en-US" altLang="zh-TW" sz="700" dirty="0">
                <a:latin typeface="+mj-lt"/>
              </a:rPr>
              <a:t>, 2013.</a:t>
            </a:r>
            <a:endParaRPr lang="zh-TW" altLang="en-US" sz="700" dirty="0"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9AB7B3-31A0-7C4E-8E46-5C66B218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92924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(3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Emotion Passer: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02CC30A-8200-7841-8D89-D12FC7CDE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367119"/>
              </p:ext>
            </p:extLst>
          </p:nvPr>
        </p:nvGraphicFramePr>
        <p:xfrm>
          <a:off x="1488623" y="2231896"/>
          <a:ext cx="6166753" cy="1623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5103">
                  <a:extLst>
                    <a:ext uri="{9D8B030D-6E8A-4147-A177-3AD203B41FA5}">
                      <a16:colId xmlns:a16="http://schemas.microsoft.com/office/drawing/2014/main" val="2061193271"/>
                    </a:ext>
                  </a:extLst>
                </a:gridCol>
                <a:gridCol w="2055825">
                  <a:extLst>
                    <a:ext uri="{9D8B030D-6E8A-4147-A177-3AD203B41FA5}">
                      <a16:colId xmlns:a16="http://schemas.microsoft.com/office/drawing/2014/main" val="4048151189"/>
                    </a:ext>
                  </a:extLst>
                </a:gridCol>
                <a:gridCol w="2055825">
                  <a:extLst>
                    <a:ext uri="{9D8B030D-6E8A-4147-A177-3AD203B41FA5}">
                      <a16:colId xmlns:a16="http://schemas.microsoft.com/office/drawing/2014/main" val="2104653791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AVEC 14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33349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MAE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RMSE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945117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Ours w/o Emotion Passer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8.9545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11.1884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858255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Ours w/ Emotion Passer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6.8206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8.5078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3964228"/>
                  </a:ext>
                </a:extLst>
              </a:tr>
            </a:tbl>
          </a:graphicData>
        </a:graphic>
      </p:graphicFrame>
      <p:sp>
        <p:nvSpPr>
          <p:cNvPr id="6" name="流程圖: 人工作業 5">
            <a:extLst>
              <a:ext uri="{FF2B5EF4-FFF2-40B4-BE49-F238E27FC236}">
                <a16:creationId xmlns:a16="http://schemas.microsoft.com/office/drawing/2014/main" id="{4B42FADF-3F0E-4A65-9749-95A091C43021}"/>
              </a:ext>
            </a:extLst>
          </p:cNvPr>
          <p:cNvSpPr/>
          <p:nvPr/>
        </p:nvSpPr>
        <p:spPr>
          <a:xfrm rot="16200000">
            <a:off x="2731004" y="396162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4A745BC5-10F4-436D-9703-6D656A397F35}"/>
              </a:ext>
            </a:extLst>
          </p:cNvPr>
          <p:cNvSpPr/>
          <p:nvPr/>
        </p:nvSpPr>
        <p:spPr>
          <a:xfrm rot="16200000">
            <a:off x="2741681" y="503610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8C880A-41C1-424C-AD40-6EEAC40A628D}"/>
              </a:ext>
            </a:extLst>
          </p:cNvPr>
          <p:cNvSpPr txBox="1"/>
          <p:nvPr/>
        </p:nvSpPr>
        <p:spPr>
          <a:xfrm>
            <a:off x="2199940" y="459162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55A06AE-1E74-4411-B9AD-9CB2B21E5C8C}"/>
              </a:ext>
            </a:extLst>
          </p:cNvPr>
          <p:cNvSpPr txBox="1"/>
          <p:nvPr/>
        </p:nvSpPr>
        <p:spPr>
          <a:xfrm>
            <a:off x="2141936" y="566683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F063F6F-55F1-491F-B2FC-5E5499F0EF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5779328" y="4032969"/>
            <a:ext cx="504000" cy="5543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E367EC4-1C81-4FD2-B666-BA1CE698E4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5485741" y="5068962"/>
            <a:ext cx="799178" cy="59353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7AABAB0-A12F-437E-83A7-75E356BFA706}"/>
              </a:ext>
            </a:extLst>
          </p:cNvPr>
          <p:cNvSpPr/>
          <p:nvPr/>
        </p:nvSpPr>
        <p:spPr>
          <a:xfrm>
            <a:off x="2356956" y="3973027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cxnSp>
        <p:nvCxnSpPr>
          <p:cNvPr id="14" name="接點: 弧形 1023">
            <a:extLst>
              <a:ext uri="{FF2B5EF4-FFF2-40B4-BE49-F238E27FC236}">
                <a16:creationId xmlns:a16="http://schemas.microsoft.com/office/drawing/2014/main" id="{9B378147-11CB-410F-B449-044B2590CC51}"/>
              </a:ext>
            </a:extLst>
          </p:cNvPr>
          <p:cNvCxnSpPr>
            <a:cxnSpLocks/>
            <a:stCxn id="13" idx="0"/>
            <a:endCxn id="25" idx="0"/>
          </p:cNvCxnSpPr>
          <p:nvPr/>
        </p:nvCxnSpPr>
        <p:spPr>
          <a:xfrm rot="5400000" flipH="1" flipV="1">
            <a:off x="4966154" y="1967883"/>
            <a:ext cx="39971" cy="3970319"/>
          </a:xfrm>
          <a:prstGeom prst="curvedConnector3">
            <a:avLst>
              <a:gd name="adj1" fmla="val 871632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oogle Shape;163;p25">
            <a:extLst>
              <a:ext uri="{FF2B5EF4-FFF2-40B4-BE49-F238E27FC236}">
                <a16:creationId xmlns:a16="http://schemas.microsoft.com/office/drawing/2014/main" id="{4CD08504-11E6-4480-9E95-C9F4C670A9E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1805050" y="4057322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3;p25">
            <a:extLst>
              <a:ext uri="{FF2B5EF4-FFF2-40B4-BE49-F238E27FC236}">
                <a16:creationId xmlns:a16="http://schemas.microsoft.com/office/drawing/2014/main" id="{EA3EC160-5654-4775-A8DB-32B235B88A2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1509133" y="5110597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直線單箭頭接點 59">
            <a:extLst>
              <a:ext uri="{FF2B5EF4-FFF2-40B4-BE49-F238E27FC236}">
                <a16:creationId xmlns:a16="http://schemas.microsoft.com/office/drawing/2014/main" id="{F1C31309-5478-411F-9215-9D384960AED7}"/>
              </a:ext>
            </a:extLst>
          </p:cNvPr>
          <p:cNvCxnSpPr>
            <a:cxnSpLocks/>
            <a:stCxn id="15" idx="3"/>
            <a:endCxn id="6" idx="0"/>
          </p:cNvCxnSpPr>
          <p:nvPr/>
        </p:nvCxnSpPr>
        <p:spPr>
          <a:xfrm flipV="1">
            <a:off x="2309050" y="4321624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67">
            <a:extLst>
              <a:ext uri="{FF2B5EF4-FFF2-40B4-BE49-F238E27FC236}">
                <a16:creationId xmlns:a16="http://schemas.microsoft.com/office/drawing/2014/main" id="{D1D49020-9388-47A4-BE84-9C3A66B2101F}"/>
              </a:ext>
            </a:extLst>
          </p:cNvPr>
          <p:cNvCxnSpPr>
            <a:cxnSpLocks/>
            <a:stCxn id="16" idx="3"/>
            <a:endCxn id="7" idx="0"/>
          </p:cNvCxnSpPr>
          <p:nvPr/>
        </p:nvCxnSpPr>
        <p:spPr>
          <a:xfrm flipV="1">
            <a:off x="2304862" y="5396104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圖: 人工作業 74">
            <a:extLst>
              <a:ext uri="{FF2B5EF4-FFF2-40B4-BE49-F238E27FC236}">
                <a16:creationId xmlns:a16="http://schemas.microsoft.com/office/drawing/2014/main" id="{3214B75C-625C-43B2-964B-2A8ED82A70A6}"/>
              </a:ext>
            </a:extLst>
          </p:cNvPr>
          <p:cNvSpPr/>
          <p:nvPr/>
        </p:nvSpPr>
        <p:spPr>
          <a:xfrm rot="16200000">
            <a:off x="6705772" y="3950135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0" name="流程圖: 人工作業 75">
            <a:extLst>
              <a:ext uri="{FF2B5EF4-FFF2-40B4-BE49-F238E27FC236}">
                <a16:creationId xmlns:a16="http://schemas.microsoft.com/office/drawing/2014/main" id="{1FD00C97-08DF-406C-A483-DA9E4D0DF27E}"/>
              </a:ext>
            </a:extLst>
          </p:cNvPr>
          <p:cNvSpPr/>
          <p:nvPr/>
        </p:nvSpPr>
        <p:spPr>
          <a:xfrm rot="16200000">
            <a:off x="6716449" y="5006399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D3FD460-8333-416A-9C7A-3B29141A6389}"/>
              </a:ext>
            </a:extLst>
          </p:cNvPr>
          <p:cNvSpPr txBox="1"/>
          <p:nvPr/>
        </p:nvSpPr>
        <p:spPr>
          <a:xfrm>
            <a:off x="6174708" y="4574233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D23FC09-5337-439F-9FD6-FED9125B1ED4}"/>
              </a:ext>
            </a:extLst>
          </p:cNvPr>
          <p:cNvSpPr txBox="1"/>
          <p:nvPr/>
        </p:nvSpPr>
        <p:spPr>
          <a:xfrm>
            <a:off x="6117106" y="5635057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cxnSp>
        <p:nvCxnSpPr>
          <p:cNvPr id="23" name="直線單箭頭接點 87">
            <a:extLst>
              <a:ext uri="{FF2B5EF4-FFF2-40B4-BE49-F238E27FC236}">
                <a16:creationId xmlns:a16="http://schemas.microsoft.com/office/drawing/2014/main" id="{6BFB37E6-668C-4F65-889C-88B329CCB1BF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>
            <a:off x="6283328" y="4310135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91">
            <a:extLst>
              <a:ext uri="{FF2B5EF4-FFF2-40B4-BE49-F238E27FC236}">
                <a16:creationId xmlns:a16="http://schemas.microsoft.com/office/drawing/2014/main" id="{F95B86AF-7D5C-4003-A603-B933A13D044B}"/>
              </a:ext>
            </a:extLst>
          </p:cNvPr>
          <p:cNvCxnSpPr>
            <a:cxnSpLocks/>
            <a:stCxn id="12" idx="3"/>
            <a:endCxn id="20" idx="0"/>
          </p:cNvCxnSpPr>
          <p:nvPr/>
        </p:nvCxnSpPr>
        <p:spPr>
          <a:xfrm>
            <a:off x="6284919" y="5365729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11C18312-F1A8-4319-B4FD-8EEFA4DF6933}"/>
              </a:ext>
            </a:extLst>
          </p:cNvPr>
          <p:cNvSpPr/>
          <p:nvPr/>
        </p:nvSpPr>
        <p:spPr>
          <a:xfrm>
            <a:off x="6327275" y="3933056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1C05AC8-BF01-4B50-BCDE-1AA0C4147588}"/>
              </a:ext>
            </a:extLst>
          </p:cNvPr>
          <p:cNvSpPr txBox="1"/>
          <p:nvPr/>
        </p:nvSpPr>
        <p:spPr>
          <a:xfrm>
            <a:off x="1785725" y="454662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4C01A7B-5A64-4BE9-8ADF-3EF59B369105}"/>
              </a:ext>
            </a:extLst>
          </p:cNvPr>
          <p:cNvSpPr txBox="1"/>
          <p:nvPr/>
        </p:nvSpPr>
        <p:spPr>
          <a:xfrm>
            <a:off x="1544132" y="567240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35951C5-6D1C-4B73-AD69-2484FAFB80AA}"/>
              </a:ext>
            </a:extLst>
          </p:cNvPr>
          <p:cNvSpPr txBox="1"/>
          <p:nvPr/>
        </p:nvSpPr>
        <p:spPr>
          <a:xfrm>
            <a:off x="5752286" y="4531606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D4ECDE4-80E7-4011-940D-659D7F6D75FC}"/>
              </a:ext>
            </a:extLst>
          </p:cNvPr>
          <p:cNvSpPr txBox="1"/>
          <p:nvPr/>
        </p:nvSpPr>
        <p:spPr>
          <a:xfrm>
            <a:off x="5519301" y="5666864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81DFB78-0C9E-4313-BB67-626D00907F5A}"/>
              </a:ext>
            </a:extLst>
          </p:cNvPr>
          <p:cNvSpPr txBox="1"/>
          <p:nvPr/>
        </p:nvSpPr>
        <p:spPr>
          <a:xfrm>
            <a:off x="1657102" y="6071456"/>
            <a:ext cx="174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Emotion Model</a:t>
            </a:r>
            <a:endParaRPr lang="zh-TW" altLang="en-US" sz="1400" dirty="0">
              <a:latin typeface="+mj-lt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698976E-A789-440A-8F54-EF96116699C3}"/>
              </a:ext>
            </a:extLst>
          </p:cNvPr>
          <p:cNvSpPr txBox="1"/>
          <p:nvPr/>
        </p:nvSpPr>
        <p:spPr>
          <a:xfrm>
            <a:off x="5740754" y="6073551"/>
            <a:ext cx="174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Depression Model</a:t>
            </a:r>
            <a:endParaRPr lang="zh-TW" altLang="en-US" sz="1400" dirty="0">
              <a:latin typeface="+mj-lt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9D0BB3B-4402-4AF7-ACB8-DB142EDAA4AA}"/>
              </a:ext>
            </a:extLst>
          </p:cNvPr>
          <p:cNvSpPr txBox="1"/>
          <p:nvPr/>
        </p:nvSpPr>
        <p:spPr>
          <a:xfrm>
            <a:off x="4371390" y="3648990"/>
            <a:ext cx="1229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Emotion Passer</a:t>
            </a:r>
            <a:endParaRPr lang="zh-TW" altLang="en-US" sz="1400" dirty="0"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B7B158-872C-0948-B3E0-7FD98A6D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251322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Comparison with State-Of-The-Art</a:t>
            </a:r>
            <a:br>
              <a:rPr lang="en-US" altLang="zh-CN" sz="3200" dirty="0"/>
            </a:br>
            <a:r>
              <a:rPr lang="en-US" altLang="zh-CN" sz="3200" dirty="0"/>
              <a:t>Emotion Recognition</a:t>
            </a:r>
            <a:endParaRPr lang="zh-TW" altLang="en-US" sz="36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198906C-D3CA-9944-927B-6E663BFF7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267792"/>
              </p:ext>
            </p:extLst>
          </p:nvPr>
        </p:nvGraphicFramePr>
        <p:xfrm>
          <a:off x="1309924" y="1924745"/>
          <a:ext cx="6524152" cy="32656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4744">
                  <a:extLst>
                    <a:ext uri="{9D8B030D-6E8A-4147-A177-3AD203B41FA5}">
                      <a16:colId xmlns:a16="http://schemas.microsoft.com/office/drawing/2014/main" val="4197508430"/>
                    </a:ext>
                  </a:extLst>
                </a:gridCol>
                <a:gridCol w="1229931">
                  <a:extLst>
                    <a:ext uri="{9D8B030D-6E8A-4147-A177-3AD203B41FA5}">
                      <a16:colId xmlns:a16="http://schemas.microsoft.com/office/drawing/2014/main" val="2529743428"/>
                    </a:ext>
                  </a:extLst>
                </a:gridCol>
                <a:gridCol w="1785765">
                  <a:extLst>
                    <a:ext uri="{9D8B030D-6E8A-4147-A177-3AD203B41FA5}">
                      <a16:colId xmlns:a16="http://schemas.microsoft.com/office/drawing/2014/main" val="1295945330"/>
                    </a:ext>
                  </a:extLst>
                </a:gridCol>
                <a:gridCol w="1353712">
                  <a:extLst>
                    <a:ext uri="{9D8B030D-6E8A-4147-A177-3AD203B41FA5}">
                      <a16:colId xmlns:a16="http://schemas.microsoft.com/office/drawing/2014/main" val="4113838786"/>
                    </a:ext>
                  </a:extLst>
                </a:gridCol>
              </a:tblGrid>
              <a:tr h="29687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Data type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CAER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113475810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Accuracy (%)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514439056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Fine-tuned </a:t>
                      </a:r>
                      <a:r>
                        <a:rPr lang="en-US" sz="1600" kern="100" dirty="0" err="1">
                          <a:effectLst/>
                        </a:rPr>
                        <a:t>ResNet</a:t>
                      </a:r>
                      <a:r>
                        <a:rPr lang="en-US" sz="1600" kern="100" dirty="0">
                          <a:effectLst/>
                        </a:rPr>
                        <a:t> [25]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Image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 + Context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68.46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619031171"/>
                  </a:ext>
                </a:extLst>
              </a:tr>
              <a:tr h="296876">
                <a:tc rowSpan="3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CAER-Net-S [10]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Image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70.09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2865217023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65.65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60484108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73.51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684908985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Fine-tuned C3D [26]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71.02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280125138"/>
                  </a:ext>
                </a:extLst>
              </a:tr>
              <a:tr h="296876">
                <a:tc rowSpan="3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CAER-Net [10]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Video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74.13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775033373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75.57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507271439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77.04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2744687680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Ours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Video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Face + Context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87.23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61105724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0501249F-D3A0-FD47-AC32-7E0BB2B7E1B3}"/>
              </a:ext>
            </a:extLst>
          </p:cNvPr>
          <p:cNvSpPr/>
          <p:nvPr/>
        </p:nvSpPr>
        <p:spPr>
          <a:xfrm>
            <a:off x="251520" y="5190381"/>
            <a:ext cx="8229600" cy="1517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50" dirty="0">
                <a:solidFill>
                  <a:srgbClr val="000000"/>
                </a:solidFill>
                <a:latin typeface="Times" pitchFamily="2" charset="0"/>
              </a:rPr>
              <a:t>[10] J. Lee, S. Kim, S. Kim, J. Park and K. Sohn, </a:t>
            </a:r>
            <a:r>
              <a:rPr lang="en-US" altLang="zh-TW" sz="1050" dirty="0">
                <a:latin typeface="Times" pitchFamily="2" charset="0"/>
              </a:rPr>
              <a:t>"Context-Aware Emotion Recognition Networks," </a:t>
            </a:r>
            <a:r>
              <a:rPr lang="en-US" altLang="zh-TW" sz="1050" i="1" dirty="0">
                <a:latin typeface="Times" pitchFamily="2" charset="0"/>
              </a:rPr>
              <a:t>2019 IEEE/CVF International Conference on Computer Vision (ICCV)</a:t>
            </a:r>
            <a:r>
              <a:rPr lang="en-US" altLang="zh-TW" sz="1050" dirty="0">
                <a:latin typeface="Times" pitchFamily="2" charset="0"/>
              </a:rPr>
              <a:t>, Seoul, Korea (South), 2019, pp. 10142-10151.</a:t>
            </a:r>
            <a:r>
              <a:rPr lang="zh-TW" altLang="zh-TW" sz="1050" dirty="0">
                <a:latin typeface="Times" pitchFamily="2" charset="0"/>
              </a:rPr>
              <a:t> </a:t>
            </a:r>
            <a:endParaRPr lang="en-US" altLang="zh-TW" sz="1050" dirty="0">
              <a:latin typeface="Times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[25] K. He, X. Zhang, S. Ren, and J. Sun, “Deep Residual Learning for Image Recognition,” </a:t>
            </a:r>
            <a:r>
              <a:rPr lang="en-US" altLang="zh-TW" sz="1050" i="1" dirty="0">
                <a:solidFill>
                  <a:srgbClr val="000000"/>
                </a:solidFill>
                <a:latin typeface="Times" pitchFamily="2" charset="0"/>
              </a:rPr>
              <a:t>IEEE/CVF Conference on Computer Vision and Pattern Recognition (CVPR), 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pp. 770-778, 2016.[23]</a:t>
            </a:r>
          </a:p>
          <a:p>
            <a:pPr algn="just">
              <a:lnSpc>
                <a:spcPct val="150000"/>
              </a:lnSpc>
            </a:pP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[26] D. Tran, L. </a:t>
            </a:r>
            <a:r>
              <a:rPr lang="en-US" altLang="zh-TW" sz="1050" kern="100" dirty="0" err="1">
                <a:latin typeface="Times" pitchFamily="2" charset="0"/>
                <a:ea typeface="標楷體" panose="02010601000101010101" pitchFamily="2" charset="-120"/>
              </a:rPr>
              <a:t>Bourdev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, R. Fergus, L. </a:t>
            </a:r>
            <a:r>
              <a:rPr lang="en-US" altLang="zh-TW" sz="1050" kern="100" dirty="0" err="1">
                <a:latin typeface="Times" pitchFamily="2" charset="0"/>
                <a:ea typeface="標楷體" panose="02010601000101010101" pitchFamily="2" charset="-120"/>
              </a:rPr>
              <a:t>Torresani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, and M. </a:t>
            </a:r>
            <a:r>
              <a:rPr lang="en-US" altLang="zh-TW" sz="1050" kern="100" dirty="0" err="1">
                <a:latin typeface="Times" pitchFamily="2" charset="0"/>
                <a:ea typeface="標楷體" panose="02010601000101010101" pitchFamily="2" charset="-120"/>
              </a:rPr>
              <a:t>Paluri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, "Learning Spatiotemporal Features with 3D Convolutional Networks," in </a:t>
            </a:r>
            <a:r>
              <a:rPr lang="en-US" altLang="zh-TW" sz="1050" i="1" kern="100" dirty="0">
                <a:latin typeface="Times" pitchFamily="2" charset="0"/>
                <a:ea typeface="標楷體" panose="02010601000101010101" pitchFamily="2" charset="-120"/>
              </a:rPr>
              <a:t>2015 IEEE International Conference on Computer Vision (ICCV)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, 7-13 Dec. 2015 2015, pp. 4489-4497.</a:t>
            </a:r>
            <a:r>
              <a:rPr lang="zh-TW" altLang="zh-TW" sz="1050" kern="100" dirty="0">
                <a:latin typeface="Times" pitchFamily="2" charset="0"/>
                <a:ea typeface="標楷體" panose="02010601000101010101" pitchFamily="2" charset="-120"/>
              </a:rPr>
              <a:t> </a:t>
            </a:r>
            <a:endParaRPr lang="en-US" altLang="zh-TW" sz="1050" kern="100" dirty="0">
              <a:latin typeface="Times" pitchFamily="2" charset="0"/>
              <a:ea typeface="標楷體" panose="02010601000101010101" pitchFamily="2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7FD6D2-3869-7943-B440-9E56D965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673312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1E48335-D23D-C847-90A2-DBF011EFA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887710"/>
              </p:ext>
            </p:extLst>
          </p:nvPr>
        </p:nvGraphicFramePr>
        <p:xfrm>
          <a:off x="1318699" y="1628800"/>
          <a:ext cx="6506601" cy="3238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1133">
                  <a:extLst>
                    <a:ext uri="{9D8B030D-6E8A-4147-A177-3AD203B41FA5}">
                      <a16:colId xmlns:a16="http://schemas.microsoft.com/office/drawing/2014/main" val="365157865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088152368"/>
                    </a:ext>
                  </a:extLst>
                </a:gridCol>
                <a:gridCol w="1696130">
                  <a:extLst>
                    <a:ext uri="{9D8B030D-6E8A-4147-A177-3AD203B41FA5}">
                      <a16:colId xmlns:a16="http://schemas.microsoft.com/office/drawing/2014/main" val="609951192"/>
                    </a:ext>
                  </a:extLst>
                </a:gridCol>
                <a:gridCol w="1066617">
                  <a:extLst>
                    <a:ext uri="{9D8B030D-6E8A-4147-A177-3AD203B41FA5}">
                      <a16:colId xmlns:a16="http://schemas.microsoft.com/office/drawing/2014/main" val="2120120931"/>
                    </a:ext>
                  </a:extLst>
                </a:gridCol>
                <a:gridCol w="1066617">
                  <a:extLst>
                    <a:ext uri="{9D8B030D-6E8A-4147-A177-3AD203B41FA5}">
                      <a16:colId xmlns:a16="http://schemas.microsoft.com/office/drawing/2014/main" val="1311067355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Data type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AVEC 14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717673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MAE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RMSE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628723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 err="1">
                          <a:effectLst/>
                        </a:rPr>
                        <a:t>UUIMSidorov</a:t>
                      </a:r>
                      <a:r>
                        <a:rPr lang="en-US" sz="1600" kern="100" dirty="0">
                          <a:effectLst/>
                        </a:rPr>
                        <a:t> [25]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Video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11.20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13.87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480749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 err="1">
                          <a:effectLst/>
                        </a:rPr>
                        <a:t>InaoeBuap</a:t>
                      </a:r>
                      <a:r>
                        <a:rPr lang="en-US" sz="1600" kern="100" dirty="0">
                          <a:effectLst/>
                        </a:rPr>
                        <a:t> [15]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9.35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11.91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623069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Baseline [24]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8.86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10.86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228245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Brunel [26]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8.44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10.50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577255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BU-CMPE [16]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7.96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9.97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798950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DCNN [17]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7.47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9.55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142419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RNN-C3D [18]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7.22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9.20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321290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Ours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Video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Face + Context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6.82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8.50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1221959"/>
                  </a:ext>
                </a:extLst>
              </a:tr>
            </a:tbl>
          </a:graphicData>
        </a:graphic>
      </p:graphicFrame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Comparison with State-Of-The-Art</a:t>
            </a:r>
            <a:br>
              <a:rPr lang="en-US" altLang="zh-CN" sz="3200" dirty="0"/>
            </a:br>
            <a:r>
              <a:rPr lang="en-US" altLang="zh-CN" sz="3200" dirty="0"/>
              <a:t>Depression Estimation</a:t>
            </a:r>
            <a:endParaRPr lang="zh-TW" altLang="en-US" sz="3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967126-C67E-E54E-8B73-5D526F133184}"/>
              </a:ext>
            </a:extLst>
          </p:cNvPr>
          <p:cNvSpPr/>
          <p:nvPr/>
        </p:nvSpPr>
        <p:spPr>
          <a:xfrm>
            <a:off x="169168" y="5192032"/>
            <a:ext cx="85072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[15] H. Espinosa, H. Escalante, L. Pineda, M. Montes-y-Gómez, D. Pinto, and V. Reyes-Meza, "Fusing Affective Dimensions and Audio-Visual Features from Segmented Video for Depression Recognition: INAOE-BUAP's Participation at AVEC'14 Challenge,"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[16] H. Kaya, F. </a:t>
            </a:r>
            <a:r>
              <a:rPr lang="en-US" altLang="zh-TW" sz="900" dirty="0" err="1">
                <a:latin typeface="Times" pitchFamily="2" charset="0"/>
              </a:rPr>
              <a:t>Çilli</a:t>
            </a:r>
            <a:r>
              <a:rPr lang="en-US" altLang="zh-TW" sz="900" dirty="0">
                <a:latin typeface="Times" pitchFamily="2" charset="0"/>
              </a:rPr>
              <a:t>, and A. A. Salah, "Ensemble CCA for Continuous Emotion Prediction,"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[17] Y. Zhu, Y. Shang, Z. Shao, and G. Guo, "Automated Depression Diagnosis Based on Deep Networks to Encode Facial Appearance and Dynamics," </a:t>
            </a:r>
            <a:r>
              <a:rPr lang="en-US" altLang="zh-TW" sz="900" i="1" dirty="0">
                <a:latin typeface="Times" pitchFamily="2" charset="0"/>
              </a:rPr>
              <a:t>IEEE Transactions on Affective Computing</a:t>
            </a:r>
            <a:r>
              <a:rPr lang="en-US" altLang="zh-TW" sz="900" dirty="0">
                <a:latin typeface="Times" pitchFamily="2" charset="0"/>
              </a:rPr>
              <a:t>, vol. 9, pp. 578-584, 2018.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[18] M. A. </a:t>
            </a:r>
            <a:r>
              <a:rPr lang="en-US" altLang="zh-TW" sz="900" dirty="0" err="1">
                <a:latin typeface="Times" pitchFamily="2" charset="0"/>
              </a:rPr>
              <a:t>Jazaery</a:t>
            </a:r>
            <a:r>
              <a:rPr lang="en-US" altLang="zh-TW" sz="900" dirty="0">
                <a:latin typeface="Times" pitchFamily="2" charset="0"/>
              </a:rPr>
              <a:t> and G. Guo, "Video-Based Depression Level Analysis by Encoding Deep Spatiotemporal Features," </a:t>
            </a:r>
            <a:r>
              <a:rPr lang="en-US" altLang="zh-TW" sz="900" i="1" dirty="0">
                <a:latin typeface="Times" pitchFamily="2" charset="0"/>
              </a:rPr>
              <a:t>IEEE Transactions on Affective Computing</a:t>
            </a:r>
            <a:r>
              <a:rPr lang="en-US" altLang="zh-TW" sz="900" dirty="0">
                <a:latin typeface="Times" pitchFamily="2" charset="0"/>
              </a:rPr>
              <a:t>, pp. 1-1, 2018.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[24] 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Valstar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Schuller, K. Smith, T.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Almaev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F.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Evben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Jiang, J.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Krajewski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R. Cowie, and M.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Pantic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"AVEC 2014: 3D Dimensional Affect and Depression Recognition Challenge,"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Orlando, Florida, USA, 2014.</a:t>
            </a:r>
            <a:r>
              <a:rPr lang="zh-TW" altLang="zh-TW" sz="900" dirty="0">
                <a:latin typeface="Times" pitchFamily="2" charset="0"/>
              </a:rPr>
              <a:t> </a:t>
            </a:r>
            <a:endParaRPr lang="en-US" altLang="zh-TW" sz="900" dirty="0">
              <a:latin typeface="Times" pitchFamily="2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[25] M. </a:t>
            </a:r>
            <a:r>
              <a:rPr lang="en-US" altLang="zh-TW" sz="900" dirty="0" err="1">
                <a:latin typeface="Times" pitchFamily="2" charset="0"/>
              </a:rPr>
              <a:t>Sidorov</a:t>
            </a:r>
            <a:r>
              <a:rPr lang="en-US" altLang="zh-TW" sz="900" dirty="0">
                <a:latin typeface="Times" pitchFamily="2" charset="0"/>
              </a:rPr>
              <a:t> and W. </a:t>
            </a:r>
            <a:r>
              <a:rPr lang="en-US" altLang="zh-TW" sz="900" dirty="0" err="1">
                <a:latin typeface="Times" pitchFamily="2" charset="0"/>
              </a:rPr>
              <a:t>Minker</a:t>
            </a:r>
            <a:r>
              <a:rPr lang="en-US" altLang="zh-TW" sz="900" dirty="0">
                <a:latin typeface="Times" pitchFamily="2" charset="0"/>
              </a:rPr>
              <a:t>, "Emotion Recognition and Depression Diagnosis by Acoustic and Visual Features: A Multimodal Approach,"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[26] A. Jan, H. Meng, Y. F. A. </a:t>
            </a:r>
            <a:r>
              <a:rPr lang="en-US" altLang="zh-TW" sz="900" dirty="0" err="1">
                <a:latin typeface="Times" pitchFamily="2" charset="0"/>
              </a:rPr>
              <a:t>Gaus</a:t>
            </a:r>
            <a:r>
              <a:rPr lang="en-US" altLang="zh-TW" sz="900" dirty="0">
                <a:latin typeface="Times" pitchFamily="2" charset="0"/>
              </a:rPr>
              <a:t>, F. Zhang, and S. </a:t>
            </a:r>
            <a:r>
              <a:rPr lang="en-US" altLang="zh-TW" sz="900" dirty="0" err="1">
                <a:latin typeface="Times" pitchFamily="2" charset="0"/>
              </a:rPr>
              <a:t>Turabzadeh</a:t>
            </a:r>
            <a:r>
              <a:rPr lang="en-US" altLang="zh-TW" sz="900" dirty="0">
                <a:latin typeface="Times" pitchFamily="2" charset="0"/>
              </a:rPr>
              <a:t>, "Automatic Depression Scale Prediction using Facial Expression Dynamics and Regression,"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A3610D4-454B-114D-ADB6-7B7EA032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743283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Currently, we get two cases with schizophrenia from NTUH.</a:t>
            </a:r>
          </a:p>
          <a:p>
            <a:pPr lvl="1" algn="just"/>
            <a:r>
              <a:rPr lang="en-US" altLang="zh-TW" sz="2000" dirty="0"/>
              <a:t>Each case is recorded with 30 minutes</a:t>
            </a:r>
          </a:p>
          <a:p>
            <a:pPr lvl="1" algn="just"/>
            <a:r>
              <a:rPr lang="en-US" altLang="zh-TW" sz="2000" dirty="0"/>
              <a:t>Each case is annotated by two psychologists (from CSMU) and is related to temporal annotations that are relevant to </a:t>
            </a:r>
            <a:r>
              <a:rPr lang="en-US" altLang="zh-TW" sz="2000" i="1" dirty="0"/>
              <a:t>Mania</a:t>
            </a:r>
            <a:r>
              <a:rPr lang="en-US" altLang="zh-TW" sz="2000" dirty="0"/>
              <a:t> and </a:t>
            </a:r>
            <a:r>
              <a:rPr lang="en-US" altLang="zh-TW" sz="2000" i="1" dirty="0"/>
              <a:t>depression</a:t>
            </a:r>
            <a:r>
              <a:rPr lang="en-US" altLang="zh-TW" sz="2000" dirty="0"/>
              <a:t>. 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F429B7-1553-0144-B94D-96927C8137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643" y="3501008"/>
            <a:ext cx="1116000" cy="6277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2782003-7D4B-894F-BEF7-9EA81048FA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25" y="3501008"/>
            <a:ext cx="1116000" cy="6277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310D14-C771-2F47-BB9C-FCC3A706CF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66" y="3501008"/>
            <a:ext cx="1116000" cy="6277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5D6F4FC-DDBB-1349-8B7D-3C1C7B635D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407" y="3501008"/>
            <a:ext cx="1116000" cy="6277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F77343-2BD1-8D49-98C3-1963B25B8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748" y="3501008"/>
            <a:ext cx="1116000" cy="6277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5F103D-DE32-BD40-B52C-E1FFB9AD2881}"/>
              </a:ext>
            </a:extLst>
          </p:cNvPr>
          <p:cNvSpPr txBox="1"/>
          <p:nvPr/>
        </p:nvSpPr>
        <p:spPr>
          <a:xfrm>
            <a:off x="382625" y="4496407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Time (second) 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0" name="直線單箭頭接點 24">
            <a:extLst>
              <a:ext uri="{FF2B5EF4-FFF2-40B4-BE49-F238E27FC236}">
                <a16:creationId xmlns:a16="http://schemas.microsoft.com/office/drawing/2014/main" id="{F2489684-882A-1348-B2D7-72A509BA3A21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2356801" y="4128758"/>
            <a:ext cx="213842" cy="5182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25">
            <a:extLst>
              <a:ext uri="{FF2B5EF4-FFF2-40B4-BE49-F238E27FC236}">
                <a16:creationId xmlns:a16="http://schemas.microsoft.com/office/drawing/2014/main" id="{08EAAECB-9A9E-4747-A1F5-3E339AA2C184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3816725" y="4128758"/>
            <a:ext cx="558000" cy="4805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26">
            <a:extLst>
              <a:ext uri="{FF2B5EF4-FFF2-40B4-BE49-F238E27FC236}">
                <a16:creationId xmlns:a16="http://schemas.microsoft.com/office/drawing/2014/main" id="{5EC05B56-59A0-D141-969C-E6784ECDEFA3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058066" y="4128758"/>
            <a:ext cx="827127" cy="4805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27">
            <a:extLst>
              <a:ext uri="{FF2B5EF4-FFF2-40B4-BE49-F238E27FC236}">
                <a16:creationId xmlns:a16="http://schemas.microsoft.com/office/drawing/2014/main" id="{3E0C642D-E941-5B42-A9A8-76E7006F6121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6299407" y="4128758"/>
            <a:ext cx="827127" cy="4805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28">
            <a:extLst>
              <a:ext uri="{FF2B5EF4-FFF2-40B4-BE49-F238E27FC236}">
                <a16:creationId xmlns:a16="http://schemas.microsoft.com/office/drawing/2014/main" id="{92B9FE14-7E3E-E948-9067-255DA20F135F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540748" y="4128758"/>
            <a:ext cx="1116000" cy="5182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812E9A-37E7-EC49-AE5A-363BD8C36CF8}"/>
              </a:ext>
            </a:extLst>
          </p:cNvPr>
          <p:cNvSpPr txBox="1"/>
          <p:nvPr/>
        </p:nvSpPr>
        <p:spPr>
          <a:xfrm>
            <a:off x="837043" y="3822592"/>
            <a:ext cx="117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Video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D51E3F9-8643-7542-B016-0D616C1F56CD}"/>
              </a:ext>
            </a:extLst>
          </p:cNvPr>
          <p:cNvSpPr txBox="1"/>
          <p:nvPr/>
        </p:nvSpPr>
        <p:spPr>
          <a:xfrm>
            <a:off x="-130483" y="4871171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Annotation (second) 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7" name="左大括弧 16">
            <a:extLst>
              <a:ext uri="{FF2B5EF4-FFF2-40B4-BE49-F238E27FC236}">
                <a16:creationId xmlns:a16="http://schemas.microsoft.com/office/drawing/2014/main" id="{647433FB-6C02-6C44-89DA-C9C20355BAC7}"/>
              </a:ext>
            </a:extLst>
          </p:cNvPr>
          <p:cNvSpPr/>
          <p:nvPr/>
        </p:nvSpPr>
        <p:spPr>
          <a:xfrm rot="16200000">
            <a:off x="3168572" y="4103210"/>
            <a:ext cx="480575" cy="279243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653EB67-78D5-1146-829F-051F5D03C909}"/>
              </a:ext>
            </a:extLst>
          </p:cNvPr>
          <p:cNvSpPr txBox="1"/>
          <p:nvPr/>
        </p:nvSpPr>
        <p:spPr>
          <a:xfrm>
            <a:off x="2211092" y="5830849"/>
            <a:ext cx="2395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Type: 0 (Depression)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Start time: 0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End time: 3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E4E057C-CF00-9D48-8D0C-79089323863B}"/>
              </a:ext>
            </a:extLst>
          </p:cNvPr>
          <p:cNvSpPr txBox="1"/>
          <p:nvPr/>
        </p:nvSpPr>
        <p:spPr>
          <a:xfrm>
            <a:off x="6712970" y="5830849"/>
            <a:ext cx="2395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Type: 1 (Mania)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Start time: 10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End time: 15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左大括弧 19">
            <a:extLst>
              <a:ext uri="{FF2B5EF4-FFF2-40B4-BE49-F238E27FC236}">
                <a16:creationId xmlns:a16="http://schemas.microsoft.com/office/drawing/2014/main" id="{1F84481B-3C42-DB42-B240-FAFE10B37C89}"/>
              </a:ext>
            </a:extLst>
          </p:cNvPr>
          <p:cNvSpPr/>
          <p:nvPr/>
        </p:nvSpPr>
        <p:spPr>
          <a:xfrm rot="16200000">
            <a:off x="7652198" y="4464348"/>
            <a:ext cx="480575" cy="207015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A0C8DF79-6F71-7B42-9A92-783C250EC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899138"/>
              </p:ext>
            </p:extLst>
          </p:nvPr>
        </p:nvGraphicFramePr>
        <p:xfrm>
          <a:off x="2012643" y="4494899"/>
          <a:ext cx="69149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0230324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395168239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54014115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444903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8F02E29C-30C6-FB4D-A073-174137FB5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962217"/>
              </p:ext>
            </p:extLst>
          </p:nvPr>
        </p:nvGraphicFramePr>
        <p:xfrm>
          <a:off x="2012643" y="4869663"/>
          <a:ext cx="69149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0230324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395168239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54014115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444903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sp>
        <p:nvSpPr>
          <p:cNvPr id="28" name="投影片編號版面配置區 27">
            <a:extLst>
              <a:ext uri="{FF2B5EF4-FFF2-40B4-BE49-F238E27FC236}">
                <a16:creationId xmlns:a16="http://schemas.microsoft.com/office/drawing/2014/main" id="{0BBFDCCD-BD6D-1941-90BF-3FBA60DB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63</a:t>
            </a:fld>
            <a:endParaRPr lang="en-US" altLang="ja-JP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ECF6F90-7F61-469C-910A-8455F27979F6}"/>
              </a:ext>
            </a:extLst>
          </p:cNvPr>
          <p:cNvSpPr/>
          <p:nvPr/>
        </p:nvSpPr>
        <p:spPr>
          <a:xfrm>
            <a:off x="2324391" y="3732692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7FA2039-D671-4E8E-ADEC-13A966D8E029}"/>
              </a:ext>
            </a:extLst>
          </p:cNvPr>
          <p:cNvSpPr/>
          <p:nvPr/>
        </p:nvSpPr>
        <p:spPr>
          <a:xfrm>
            <a:off x="3519073" y="3753871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1F1F111-B5D8-4B1D-8771-427841D42C24}"/>
              </a:ext>
            </a:extLst>
          </p:cNvPr>
          <p:cNvSpPr/>
          <p:nvPr/>
        </p:nvSpPr>
        <p:spPr>
          <a:xfrm>
            <a:off x="4877645" y="3686109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EA3083B-0EBF-46D0-8618-3440F876E502}"/>
              </a:ext>
            </a:extLst>
          </p:cNvPr>
          <p:cNvSpPr/>
          <p:nvPr/>
        </p:nvSpPr>
        <p:spPr>
          <a:xfrm>
            <a:off x="6012160" y="3844045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24D9182-E785-45B9-B985-56954DE028B9}"/>
              </a:ext>
            </a:extLst>
          </p:cNvPr>
          <p:cNvSpPr/>
          <p:nvPr/>
        </p:nvSpPr>
        <p:spPr>
          <a:xfrm>
            <a:off x="7254144" y="3790031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99AC802-4462-9549-B4E4-B4EB3CFEE705}"/>
              </a:ext>
            </a:extLst>
          </p:cNvPr>
          <p:cNvSpPr/>
          <p:nvPr/>
        </p:nvSpPr>
        <p:spPr>
          <a:xfrm>
            <a:off x="5985674" y="1108260"/>
            <a:ext cx="3110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Times" pitchFamily="2" charset="0"/>
              </a:rPr>
              <a:t>CSMU: Chung Shan Medical University</a:t>
            </a:r>
            <a:endParaRPr lang="zh-TW" altLang="en-US" sz="14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3524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We consider Mean Average Precision (</a:t>
            </a:r>
            <a:r>
              <a:rPr lang="en-US" altLang="zh-TW" sz="2400" dirty="0" err="1"/>
              <a:t>mAP</a:t>
            </a:r>
            <a:r>
              <a:rPr lang="en-US" altLang="zh-TW" sz="2400" dirty="0"/>
              <a:t>) to validate the effectiveness of our detection algorithm.</a:t>
            </a:r>
            <a:endParaRPr lang="en-US" altLang="zh-TW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EF88582-C39C-9C4F-96EF-D844FD72EA75}"/>
                  </a:ext>
                </a:extLst>
              </p:cNvPr>
              <p:cNvSpPr/>
              <p:nvPr/>
            </p:nvSpPr>
            <p:spPr>
              <a:xfrm>
                <a:off x="323528" y="3299558"/>
                <a:ext cx="4968552" cy="872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𝐴𝑃</m:t>
                          </m:r>
                        </m:e>
                        <m: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𝑗</m:t>
                          </m:r>
                        </m:sub>
                      </m:sSub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2010601000101010101" pitchFamily="2" charset="-120"/>
                        </a:rPr>
                        <m:t>=</m:t>
                      </m:r>
                      <m:f>
                        <m:fPr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𝑖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𝑗</m:t>
                              </m:r>
                            </m:sub>
                          </m:sSub>
                        </m:sup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𝐹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( 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𝑗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sz="1800" kern="100" dirty="0">
                  <a:effectLst/>
                  <a:latin typeface="Times New Roman" panose="02020603050405020304" pitchFamily="18" charset="0"/>
                  <a:ea typeface="標楷體" panose="02010601000101010101" pitchFamily="2" charset="-12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EF88582-C39C-9C4F-96EF-D844FD72E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299558"/>
                <a:ext cx="4968552" cy="872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6ED0E10-0B00-6F45-94E1-9CEDA7CBC9F0}"/>
                  </a:ext>
                </a:extLst>
              </p:cNvPr>
              <p:cNvSpPr txBox="1"/>
              <p:nvPr/>
            </p:nvSpPr>
            <p:spPr>
              <a:xfrm>
                <a:off x="251520" y="4775592"/>
                <a:ext cx="4814440" cy="170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sz="1400" dirty="0">
                    <a:latin typeface="Times" pitchFamily="2" charset="0"/>
                  </a:rPr>
                  <a:t>: the number of classes</a:t>
                </a:r>
                <a:endParaRPr kumimoji="1" lang="en-US" altLang="zh-TW" sz="1400" b="0" i="1" dirty="0">
                  <a:latin typeface="Times" pitchFamily="2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TW" sz="1400" dirty="0">
                    <a:latin typeface="Times" pitchFamily="2" charset="0"/>
                  </a:rPr>
                  <a:t>: the label of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TW" sz="1400" dirty="0">
                    <a:latin typeface="Times" pitchFamily="2" charset="0"/>
                  </a:rPr>
                  <a:t>-</a:t>
                </a:r>
                <a:r>
                  <a:rPr kumimoji="1" lang="en-US" altLang="zh-TW" sz="1400" dirty="0" err="1">
                    <a:latin typeface="Times" pitchFamily="2" charset="0"/>
                  </a:rPr>
                  <a:t>th</a:t>
                </a:r>
                <a:r>
                  <a:rPr kumimoji="1" lang="en-US" altLang="zh-TW" sz="1400" dirty="0">
                    <a:latin typeface="Times" pitchFamily="2" charset="0"/>
                  </a:rPr>
                  <a:t> class in the annotated video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Times" pitchFamily="2" charset="0"/>
                  </a:rPr>
                  <a:t>: the number of frames corresponding to the given class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zh-TW" sz="1400" dirty="0">
                  <a:latin typeface="Times" pitchFamily="2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Times" pitchFamily="2" charset="0"/>
                  </a:rPr>
                  <a:t>: ground-truth label of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400" dirty="0">
                    <a:latin typeface="Times" pitchFamily="2" charset="0"/>
                  </a:rPr>
                  <a:t>-</a:t>
                </a:r>
                <a:r>
                  <a:rPr lang="en-US" altLang="zh-TW" sz="1400" dirty="0" err="1">
                    <a:latin typeface="Times" pitchFamily="2" charset="0"/>
                  </a:rPr>
                  <a:t>th</a:t>
                </a:r>
                <a:r>
                  <a:rPr lang="en-US" altLang="zh-TW" sz="1400" dirty="0">
                    <a:latin typeface="Times" pitchFamily="2" charset="0"/>
                  </a:rPr>
                  <a:t> frame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Times" pitchFamily="2" charset="0"/>
                  </a:rPr>
                  <a:t> :predicted disorder class of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400" dirty="0">
                    <a:latin typeface="Times" pitchFamily="2" charset="0"/>
                  </a:rPr>
                  <a:t>-</a:t>
                </a:r>
                <a:r>
                  <a:rPr lang="en-US" altLang="zh-TW" sz="1400" dirty="0" err="1">
                    <a:latin typeface="Times" pitchFamily="2" charset="0"/>
                  </a:rPr>
                  <a:t>th</a:t>
                </a:r>
                <a:r>
                  <a:rPr lang="en-US" altLang="zh-TW" sz="1400" dirty="0">
                    <a:latin typeface="Times" pitchFamily="2" charset="0"/>
                  </a:rPr>
                  <a:t> frame.</a:t>
                </a:r>
                <a:endParaRPr kumimoji="1" lang="en-US" altLang="zh-TW" sz="1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6ED0E10-0B00-6F45-94E1-9CEDA7CBC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775592"/>
                <a:ext cx="4814440" cy="1709635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49CF79C-1F68-A446-801B-58E1D8FB765D}"/>
                  </a:ext>
                </a:extLst>
              </p:cNvPr>
              <p:cNvSpPr/>
              <p:nvPr/>
            </p:nvSpPr>
            <p:spPr>
              <a:xfrm>
                <a:off x="323528" y="2511382"/>
                <a:ext cx="4870376" cy="71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2010601000101010101" pitchFamily="2" charset="-120"/>
                        </a:rPr>
                        <m:t>𝐹</m:t>
                      </m:r>
                      <m:d>
                        <m:dPr>
                          <m:ctrlP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</m:ctrlPr>
                        </m:dPr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 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𝑗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2010601000101010101" pitchFamily="2" charset="-12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1,        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𝑖𝑓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TW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=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𝑗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𝑎𝑛𝑑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TW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TW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0,                           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𝑜𝑡h𝑒𝑟𝑤𝑖𝑠𝑒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49CF79C-1F68-A446-801B-58E1D8FB7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511382"/>
                <a:ext cx="4870376" cy="710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D160705-62F1-5442-8D79-58A79EB76A24}"/>
                  </a:ext>
                </a:extLst>
              </p:cNvPr>
              <p:cNvSpPr/>
              <p:nvPr/>
            </p:nvSpPr>
            <p:spPr>
              <a:xfrm>
                <a:off x="323528" y="4250215"/>
                <a:ext cx="2029786" cy="48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rPr>
                      <m:t>𝑚𝐴𝑃</m:t>
                    </m:r>
                    <m:r>
                      <a:rPr lang="en-US" altLang="zh-TW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𝐶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zh-TW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標楷體" panose="02010601000101010101" pitchFamily="2" charset="-120"/>
                                <a:cs typeface="Times New Roman" panose="02020603050405020304" pitchFamily="18" charset="0"/>
                              </a:rPr>
                              <m:t>𝐴𝑃</m:t>
                            </m:r>
                          </m:e>
                          <m:sub>
                            <m:r>
                              <a:rPr lang="en-US" altLang="zh-TW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標楷體" panose="02010601000101010101" pitchFamily="2" charset="-12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TW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D160705-62F1-5442-8D79-58A79EB76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250215"/>
                <a:ext cx="2029786" cy="485261"/>
              </a:xfrm>
              <a:prstGeom prst="rect">
                <a:avLst/>
              </a:prstGeom>
              <a:blipFill>
                <a:blip r:embed="rId6"/>
                <a:stretch>
                  <a:fillRect t="-78750" r="-1502" b="-128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CE865D-04E1-FF4B-9F75-AF7F2B4FC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0272" y="6525344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/>
              <a:pPr/>
              <a:t>64</a:t>
            </a:fld>
            <a:endParaRPr lang="en-US" altLang="ja-JP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0E6AFA-976D-425D-B29D-CA19797539DE}"/>
              </a:ext>
            </a:extLst>
          </p:cNvPr>
          <p:cNvSpPr txBox="1"/>
          <p:nvPr/>
        </p:nvSpPr>
        <p:spPr>
          <a:xfrm>
            <a:off x="4310134" y="3286492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600" dirty="0">
                <a:latin typeface="Times" panose="02020603050405020304" pitchFamily="18" charset="0"/>
                <a:cs typeface="Times" panose="02020603050405020304" pitchFamily="18" charset="0"/>
              </a:rPr>
              <a:t>Time (second) </a:t>
            </a:r>
            <a:endParaRPr lang="zh-TW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B31963-FBFC-481A-BD45-D456528E08EA}"/>
              </a:ext>
            </a:extLst>
          </p:cNvPr>
          <p:cNvSpPr txBox="1"/>
          <p:nvPr/>
        </p:nvSpPr>
        <p:spPr>
          <a:xfrm>
            <a:off x="3797026" y="3661256"/>
            <a:ext cx="214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600" dirty="0">
                <a:latin typeface="Times" panose="02020603050405020304" pitchFamily="18" charset="0"/>
                <a:cs typeface="Times" panose="02020603050405020304" pitchFamily="18" charset="0"/>
              </a:rPr>
              <a:t>Annotation (second) </a:t>
            </a:r>
            <a:endParaRPr lang="zh-TW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4D741F3-25AD-4267-B310-9DED43A5E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622422"/>
              </p:ext>
            </p:extLst>
          </p:nvPr>
        </p:nvGraphicFramePr>
        <p:xfrm>
          <a:off x="5940152" y="3284984"/>
          <a:ext cx="3034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780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FAACC00-1C76-48AA-B4D6-08D3993C9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900953"/>
              </p:ext>
            </p:extLst>
          </p:nvPr>
        </p:nvGraphicFramePr>
        <p:xfrm>
          <a:off x="5940152" y="3659748"/>
          <a:ext cx="3034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780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244A48-5CCC-4C1E-B679-32221EC49CFC}"/>
              </a:ext>
            </a:extLst>
          </p:cNvPr>
          <p:cNvSpPr txBox="1"/>
          <p:nvPr/>
        </p:nvSpPr>
        <p:spPr>
          <a:xfrm>
            <a:off x="3797026" y="4522661"/>
            <a:ext cx="214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600" dirty="0">
                <a:latin typeface="Times" panose="02020603050405020304" pitchFamily="18" charset="0"/>
                <a:cs typeface="Times" panose="02020603050405020304" pitchFamily="18" charset="0"/>
              </a:rPr>
              <a:t>Prediction (second) </a:t>
            </a:r>
            <a:endParaRPr lang="zh-TW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7F690F7-5090-442A-897F-BEF685C0E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81992"/>
              </p:ext>
            </p:extLst>
          </p:nvPr>
        </p:nvGraphicFramePr>
        <p:xfrm>
          <a:off x="5940152" y="4521153"/>
          <a:ext cx="3034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780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cxnSp>
        <p:nvCxnSpPr>
          <p:cNvPr id="15" name="直線箭頭接點 36">
            <a:extLst>
              <a:ext uri="{FF2B5EF4-FFF2-40B4-BE49-F238E27FC236}">
                <a16:creationId xmlns:a16="http://schemas.microsoft.com/office/drawing/2014/main" id="{6FD5C29D-49C6-4B49-968A-5DC4BA0C0689}"/>
              </a:ext>
            </a:extLst>
          </p:cNvPr>
          <p:cNvCxnSpPr>
            <a:cxnSpLocks/>
          </p:cNvCxnSpPr>
          <p:nvPr/>
        </p:nvCxnSpPr>
        <p:spPr>
          <a:xfrm>
            <a:off x="6996269" y="4030588"/>
            <a:ext cx="0" cy="4905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7EFF4E63-FC2F-4EDF-9410-E2A729FDE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316834"/>
              </p:ext>
            </p:extLst>
          </p:nvPr>
        </p:nvGraphicFramePr>
        <p:xfrm>
          <a:off x="5276598" y="5084729"/>
          <a:ext cx="10120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040">
                  <a:extLst>
                    <a:ext uri="{9D8B030D-6E8A-4147-A177-3AD203B41FA5}">
                      <a16:colId xmlns:a16="http://schemas.microsoft.com/office/drawing/2014/main" val="55092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Mania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248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CCF64362-736F-4934-B6E7-B17451523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423475"/>
              </p:ext>
            </p:extLst>
          </p:nvPr>
        </p:nvGraphicFramePr>
        <p:xfrm>
          <a:off x="5276598" y="5587972"/>
          <a:ext cx="10120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040">
                  <a:extLst>
                    <a:ext uri="{9D8B030D-6E8A-4147-A177-3AD203B41FA5}">
                      <a16:colId xmlns:a16="http://schemas.microsoft.com/office/drawing/2014/main" val="55092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depression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248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44A69015-F681-43C5-A4CF-C19AE4436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350675"/>
              </p:ext>
            </p:extLst>
          </p:nvPr>
        </p:nvGraphicFramePr>
        <p:xfrm>
          <a:off x="5276598" y="6091216"/>
          <a:ext cx="10120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040">
                  <a:extLst>
                    <a:ext uri="{9D8B030D-6E8A-4147-A177-3AD203B41FA5}">
                      <a16:colId xmlns:a16="http://schemas.microsoft.com/office/drawing/2014/main" val="55092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Normal 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248"/>
                  </a:ext>
                </a:extLst>
              </a:tr>
            </a:tbl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CEA07E4B-89FE-4F0B-A65D-A361A0751AB1}"/>
              </a:ext>
            </a:extLst>
          </p:cNvPr>
          <p:cNvSpPr txBox="1"/>
          <p:nvPr/>
        </p:nvSpPr>
        <p:spPr>
          <a:xfrm>
            <a:off x="6948264" y="4095082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Times" pitchFamily="2" charset="0"/>
              </a:rPr>
              <a:t>Frame-wise Comparison</a:t>
            </a:r>
            <a:endParaRPr kumimoji="1" lang="zh-TW" altLang="en-US" sz="1600" dirty="0">
              <a:latin typeface="Times" pitchFamily="2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4FB3053-B37D-40E6-93F1-FC314133E25A}"/>
              </a:ext>
            </a:extLst>
          </p:cNvPr>
          <p:cNvGrpSpPr/>
          <p:nvPr/>
        </p:nvGrpSpPr>
        <p:grpSpPr>
          <a:xfrm>
            <a:off x="5958328" y="5057294"/>
            <a:ext cx="2933778" cy="438005"/>
            <a:chOff x="6051968" y="4998207"/>
            <a:chExt cx="2933778" cy="4380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CEAA9CA-6816-4449-A1C5-ED8E0BD49142}"/>
                    </a:ext>
                  </a:extLst>
                </p:cNvPr>
                <p:cNvSpPr txBox="1"/>
                <p:nvPr/>
              </p:nvSpPr>
              <p:spPr>
                <a:xfrm>
                  <a:off x="6051968" y="4998207"/>
                  <a:ext cx="973637" cy="438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12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1200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CEAA9CA-6816-4449-A1C5-ED8E0BD49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968" y="4998207"/>
                  <a:ext cx="973637" cy="438005"/>
                </a:xfrm>
                <a:prstGeom prst="rect">
                  <a:avLst/>
                </a:prstGeom>
                <a:blipFill>
                  <a:blip r:embed="rId7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3B6F216-C5E0-46BD-AADB-2F234E97178F}"/>
                </a:ext>
              </a:extLst>
            </p:cNvPr>
            <p:cNvSpPr txBox="1"/>
            <p:nvPr/>
          </p:nvSpPr>
          <p:spPr>
            <a:xfrm>
              <a:off x="6626225" y="5078601"/>
              <a:ext cx="2359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Times" panose="02020603050405020304" pitchFamily="18" charset="0"/>
                  <a:cs typeface="Times" panose="02020603050405020304" pitchFamily="18" charset="0"/>
                </a:rPr>
                <a:t>Correct frames: 2 , Total frames: 4</a:t>
              </a:r>
              <a:endParaRPr lang="zh-TW" altLang="en-US" sz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4F3570D-BFEA-475C-9F7B-ED9769F11905}"/>
              </a:ext>
            </a:extLst>
          </p:cNvPr>
          <p:cNvGrpSpPr/>
          <p:nvPr/>
        </p:nvGrpSpPr>
        <p:grpSpPr>
          <a:xfrm>
            <a:off x="5958328" y="5554389"/>
            <a:ext cx="2928446" cy="438005"/>
            <a:chOff x="6057300" y="5382793"/>
            <a:chExt cx="2928446" cy="4380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B64504FC-B26E-4FFC-A76B-709B42E2D3AE}"/>
                    </a:ext>
                  </a:extLst>
                </p:cNvPr>
                <p:cNvSpPr txBox="1"/>
                <p:nvPr/>
              </p:nvSpPr>
              <p:spPr>
                <a:xfrm>
                  <a:off x="6057300" y="5382793"/>
                  <a:ext cx="973637" cy="438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12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1200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B64504FC-B26E-4FFC-A76B-709B42E2D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7300" y="5382793"/>
                  <a:ext cx="973637" cy="438005"/>
                </a:xfrm>
                <a:prstGeom prst="rect">
                  <a:avLst/>
                </a:prstGeom>
                <a:blipFill>
                  <a:blip r:embed="rId8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8EBF61-E7BC-4965-8C5A-3A2D813864DE}"/>
                </a:ext>
              </a:extLst>
            </p:cNvPr>
            <p:cNvSpPr txBox="1"/>
            <p:nvPr/>
          </p:nvSpPr>
          <p:spPr>
            <a:xfrm>
              <a:off x="6620520" y="5482395"/>
              <a:ext cx="236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Times" panose="02020603050405020304" pitchFamily="18" charset="0"/>
                  <a:cs typeface="Times" panose="02020603050405020304" pitchFamily="18" charset="0"/>
                </a:rPr>
                <a:t>Correct frames: 0 , Total frames: 1</a:t>
              </a:r>
              <a:endParaRPr lang="zh-TW" altLang="en-US" sz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D1EE24D-4AB8-472E-AF66-28A558AE8CAA}"/>
              </a:ext>
            </a:extLst>
          </p:cNvPr>
          <p:cNvGrpSpPr/>
          <p:nvPr/>
        </p:nvGrpSpPr>
        <p:grpSpPr>
          <a:xfrm>
            <a:off x="5958328" y="6058414"/>
            <a:ext cx="2934152" cy="439223"/>
            <a:chOff x="6062632" y="5793274"/>
            <a:chExt cx="2934152" cy="4392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27D3D5D-524C-48A0-B779-0EA3581A7CC6}"/>
                    </a:ext>
                  </a:extLst>
                </p:cNvPr>
                <p:cNvSpPr txBox="1"/>
                <p:nvPr/>
              </p:nvSpPr>
              <p:spPr>
                <a:xfrm>
                  <a:off x="6062632" y="5793274"/>
                  <a:ext cx="973637" cy="4392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12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1200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27D3D5D-524C-48A0-B779-0EA3581A7C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2632" y="5793274"/>
                  <a:ext cx="973637" cy="43922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597CACA0-D1DE-4403-9F4B-319AE1B77111}"/>
                </a:ext>
              </a:extLst>
            </p:cNvPr>
            <p:cNvSpPr txBox="1"/>
            <p:nvPr/>
          </p:nvSpPr>
          <p:spPr>
            <a:xfrm>
              <a:off x="6631558" y="5874385"/>
              <a:ext cx="236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Times" panose="02020603050405020304" pitchFamily="18" charset="0"/>
                  <a:cs typeface="Times" panose="02020603050405020304" pitchFamily="18" charset="0"/>
                </a:rPr>
                <a:t>Correct frames: 2 , Total frames: 3</a:t>
              </a:r>
              <a:endParaRPr lang="zh-TW" altLang="en-US" sz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2818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000" dirty="0"/>
              <a:t>The performance of our detection algorithm.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77C368F-42F6-0B44-8FCD-DBDFCDDC3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858333"/>
              </p:ext>
            </p:extLst>
          </p:nvPr>
        </p:nvGraphicFramePr>
        <p:xfrm>
          <a:off x="1538057" y="2027715"/>
          <a:ext cx="6067886" cy="407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3331">
                  <a:extLst>
                    <a:ext uri="{9D8B030D-6E8A-4147-A177-3AD203B41FA5}">
                      <a16:colId xmlns:a16="http://schemas.microsoft.com/office/drawing/2014/main" val="298175943"/>
                    </a:ext>
                  </a:extLst>
                </a:gridCol>
                <a:gridCol w="1578185">
                  <a:extLst>
                    <a:ext uri="{9D8B030D-6E8A-4147-A177-3AD203B41FA5}">
                      <a16:colId xmlns:a16="http://schemas.microsoft.com/office/drawing/2014/main" val="3081556562"/>
                    </a:ext>
                  </a:extLst>
                </a:gridCol>
                <a:gridCol w="1578185">
                  <a:extLst>
                    <a:ext uri="{9D8B030D-6E8A-4147-A177-3AD203B41FA5}">
                      <a16:colId xmlns:a16="http://schemas.microsoft.com/office/drawing/2014/main" val="829431829"/>
                    </a:ext>
                  </a:extLst>
                </a:gridCol>
                <a:gridCol w="1578185">
                  <a:extLst>
                    <a:ext uri="{9D8B030D-6E8A-4147-A177-3AD203B41FA5}">
                      <a16:colId xmlns:a16="http://schemas.microsoft.com/office/drawing/2014/main" val="429019592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Case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Class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AP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 err="1">
                          <a:solidFill>
                            <a:schemeClr val="tx1"/>
                          </a:solidFill>
                          <a:effectLst/>
                        </a:rPr>
                        <a:t>mAP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318461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sz="3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376796"/>
                  </a:ext>
                </a:extLst>
              </a:tr>
              <a:tr h="504000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Case 1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Mania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77.56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2641940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Depression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80.32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4698941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Overall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78.94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1648700"/>
                  </a:ext>
                </a:extLst>
              </a:tr>
              <a:tr h="504000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Case 2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Mania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74.21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8020916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Depression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80.43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1891855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Overall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77.32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582785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Overall 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78.13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2039546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2BE029-7955-5B45-9567-3CDD886A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50468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52416E8-4137-2846-BC6D-D11F42798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" y="2060847"/>
            <a:ext cx="5610356" cy="4207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695D963-78DD-7F46-B5DE-0A47C9524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22" y="1492299"/>
            <a:ext cx="3953473" cy="2338197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000" dirty="0"/>
              <a:t>The actual prediction of one case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92068B-EE2D-9F41-96E7-1AFA53A4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66</a:t>
            </a:fld>
            <a:endParaRPr lang="en-US" altLang="ja-JP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CAD550C8-A383-4F53-B179-BE9D1130E06E}"/>
              </a:ext>
            </a:extLst>
          </p:cNvPr>
          <p:cNvSpPr/>
          <p:nvPr/>
        </p:nvSpPr>
        <p:spPr>
          <a:xfrm>
            <a:off x="3381361" y="2492896"/>
            <a:ext cx="309954" cy="9361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B90841F-9421-4683-969D-F486B8C2F6BA}"/>
              </a:ext>
            </a:extLst>
          </p:cNvPr>
          <p:cNvCxnSpPr/>
          <p:nvPr/>
        </p:nvCxnSpPr>
        <p:spPr>
          <a:xfrm flipV="1">
            <a:off x="5580112" y="4040368"/>
            <a:ext cx="0" cy="21613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A54BF9B-A64F-4243-81D7-2115E5198BA4}"/>
              </a:ext>
            </a:extLst>
          </p:cNvPr>
          <p:cNvCxnSpPr>
            <a:cxnSpLocks/>
          </p:cNvCxnSpPr>
          <p:nvPr/>
        </p:nvCxnSpPr>
        <p:spPr>
          <a:xfrm>
            <a:off x="5580112" y="6201709"/>
            <a:ext cx="28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07EF0DB-C9D8-4D2C-82CB-F1596A7EF1E3}"/>
              </a:ext>
            </a:extLst>
          </p:cNvPr>
          <p:cNvSpPr/>
          <p:nvPr/>
        </p:nvSpPr>
        <p:spPr>
          <a:xfrm>
            <a:off x="5940152" y="4904464"/>
            <a:ext cx="216013" cy="129724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9A81E71-795B-442F-B186-886B4841AECE}"/>
              </a:ext>
            </a:extLst>
          </p:cNvPr>
          <p:cNvSpPr/>
          <p:nvPr/>
        </p:nvSpPr>
        <p:spPr>
          <a:xfrm>
            <a:off x="6930265" y="5120489"/>
            <a:ext cx="216013" cy="10812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38F41C6-92AE-4934-875A-8CAE57F5895F}"/>
              </a:ext>
            </a:extLst>
          </p:cNvPr>
          <p:cNvSpPr/>
          <p:nvPr/>
        </p:nvSpPr>
        <p:spPr>
          <a:xfrm>
            <a:off x="7920377" y="4544426"/>
            <a:ext cx="216013" cy="165728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0FF1A1-394B-41C0-AE95-2C4CD8E7DDF8}"/>
              </a:ext>
            </a:extLst>
          </p:cNvPr>
          <p:cNvSpPr txBox="1"/>
          <p:nvPr/>
        </p:nvSpPr>
        <p:spPr>
          <a:xfrm>
            <a:off x="5615565" y="6217567"/>
            <a:ext cx="89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Disgust </a:t>
            </a:r>
            <a:endParaRPr lang="zh-TW" altLang="en-US" sz="1400" dirty="0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6661198-B33E-402D-87FF-341E97E4402E}"/>
              </a:ext>
            </a:extLst>
          </p:cNvPr>
          <p:cNvSpPr txBox="1"/>
          <p:nvPr/>
        </p:nvSpPr>
        <p:spPr>
          <a:xfrm>
            <a:off x="6640088" y="6217567"/>
            <a:ext cx="79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+mj-lt"/>
              </a:rPr>
              <a:t>Happy </a:t>
            </a:r>
            <a:endParaRPr lang="zh-TW" altLang="en-US" sz="1400" dirty="0">
              <a:latin typeface="+mj-lt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62B34DB-ED1B-4324-AC81-D968FD178BEE}"/>
              </a:ext>
            </a:extLst>
          </p:cNvPr>
          <p:cNvSpPr txBox="1"/>
          <p:nvPr/>
        </p:nvSpPr>
        <p:spPr>
          <a:xfrm>
            <a:off x="7468892" y="6217567"/>
            <a:ext cx="1118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Neutral</a:t>
            </a:r>
            <a:endParaRPr lang="zh-TW" altLang="en-US" sz="1400" dirty="0">
              <a:latin typeface="+mj-lt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24D07CF-3A12-49C8-A303-F5C0E912B2AD}"/>
              </a:ext>
            </a:extLst>
          </p:cNvPr>
          <p:cNvSpPr txBox="1"/>
          <p:nvPr/>
        </p:nvSpPr>
        <p:spPr>
          <a:xfrm>
            <a:off x="6373196" y="3435617"/>
            <a:ext cx="1944216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+mj-lt"/>
              </a:rPr>
              <a:t>High uncertainty</a:t>
            </a:r>
          </a:p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+mj-lt"/>
              </a:rPr>
              <a:t>(High Entropy)</a:t>
            </a:r>
            <a:endParaRPr lang="zh-TW" alt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6BB0D58A-F803-4ED5-9F53-DD46684381BB}"/>
              </a:ext>
            </a:extLst>
          </p:cNvPr>
          <p:cNvSpPr/>
          <p:nvPr/>
        </p:nvSpPr>
        <p:spPr>
          <a:xfrm>
            <a:off x="5070893" y="2988707"/>
            <a:ext cx="1482305" cy="6470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2751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BFCCB58-2660-ED4C-8512-31611F278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" y="2078388"/>
            <a:ext cx="5616000" cy="4212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5C0DFFB-588C-684F-BF5E-4654C676A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87" y="2408684"/>
            <a:ext cx="3250725" cy="2489615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000" dirty="0"/>
              <a:t>The actual prediction of one case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92068B-EE2D-9F41-96E7-1AFA53A4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67</a:t>
            </a:fld>
            <a:endParaRPr lang="en-US" altLang="ja-JP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B3BDEEDE-7B21-4785-8FA3-36A5BC9F780E}"/>
              </a:ext>
            </a:extLst>
          </p:cNvPr>
          <p:cNvSpPr/>
          <p:nvPr/>
        </p:nvSpPr>
        <p:spPr>
          <a:xfrm>
            <a:off x="3045298" y="3717031"/>
            <a:ext cx="2193334" cy="3608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F2E469BD-41CB-D340-A6E7-3242CFDFFC14}"/>
              </a:ext>
            </a:extLst>
          </p:cNvPr>
          <p:cNvSpPr/>
          <p:nvPr/>
        </p:nvSpPr>
        <p:spPr>
          <a:xfrm>
            <a:off x="5364088" y="3870781"/>
            <a:ext cx="2193334" cy="6488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F02383F-75BF-034C-977E-22EBCF9A9095}"/>
              </a:ext>
            </a:extLst>
          </p:cNvPr>
          <p:cNvSpPr txBox="1"/>
          <p:nvPr/>
        </p:nvSpPr>
        <p:spPr>
          <a:xfrm>
            <a:off x="5912104" y="4972018"/>
            <a:ext cx="242248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+mj-lt"/>
              </a:rPr>
              <a:t>High depressive level</a:t>
            </a:r>
          </a:p>
        </p:txBody>
      </p:sp>
    </p:spTree>
    <p:extLst>
      <p:ext uri="{BB962C8B-B14F-4D97-AF65-F5344CB8AC3E}">
        <p14:creationId xmlns:p14="http://schemas.microsoft.com/office/powerpoint/2010/main" val="23036142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Conclusions</a:t>
            </a:r>
            <a:endParaRPr lang="zh-TW" altLang="en-US" sz="36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0C553F8-E5D1-46D2-91A6-1F445F3B4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5"/>
            <a:ext cx="8229600" cy="498954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sz="2000" dirty="0"/>
              <a:t>We develop a multi-task learning framework to detect the mental disorder of schizophrenia patients via both </a:t>
            </a:r>
            <a:r>
              <a:rPr lang="en-US" altLang="zh-TW" sz="2000" i="1" dirty="0"/>
              <a:t>emotion recognition </a:t>
            </a:r>
            <a:r>
              <a:rPr lang="en-US" altLang="zh-TW" sz="2000" dirty="0"/>
              <a:t>and </a:t>
            </a:r>
            <a:r>
              <a:rPr lang="en-US" altLang="zh-TW" sz="2000" i="1" dirty="0"/>
              <a:t>depression estimation</a:t>
            </a:r>
            <a:r>
              <a:rPr lang="en-US" altLang="zh-TW" sz="20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/>
              <a:t>In our multi-task learning framework: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1600" dirty="0"/>
              <a:t>We design </a:t>
            </a:r>
            <a:r>
              <a:rPr lang="en-US" altLang="zh-TW" sz="1600" b="1" dirty="0"/>
              <a:t>Cross-Modality Graph Convolutional Networks</a:t>
            </a:r>
            <a:r>
              <a:rPr lang="en-US" altLang="zh-TW" sz="1600" dirty="0"/>
              <a:t> to integrate the visual cues from the </a:t>
            </a:r>
            <a:r>
              <a:rPr lang="en-US" altLang="zh-TW" sz="1600" i="1" dirty="0"/>
              <a:t>face</a:t>
            </a:r>
            <a:r>
              <a:rPr lang="en-US" altLang="zh-TW" sz="1600" dirty="0"/>
              <a:t> and </a:t>
            </a:r>
            <a:r>
              <a:rPr lang="en-US" altLang="zh-TW" sz="1600" i="1" dirty="0"/>
              <a:t>context</a:t>
            </a:r>
            <a:r>
              <a:rPr lang="en-US" altLang="zh-TW" sz="1600" dirty="0"/>
              <a:t> modalities, which allows us to construct a robust representation.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1600" dirty="0"/>
              <a:t>We design task-aware objective functions, </a:t>
            </a:r>
            <a:r>
              <a:rPr lang="en-US" altLang="zh-TW" sz="1600" b="1" dirty="0"/>
              <a:t>Density Loss</a:t>
            </a:r>
            <a:r>
              <a:rPr lang="en-US" altLang="zh-TW" sz="1600" dirty="0"/>
              <a:t> and </a:t>
            </a:r>
            <a:r>
              <a:rPr lang="en-US" altLang="zh-TW" sz="1600" b="1" dirty="0"/>
              <a:t>Distributed Loss</a:t>
            </a:r>
            <a:r>
              <a:rPr lang="en-US" altLang="zh-TW" sz="1600" dirty="0"/>
              <a:t>, to form a powerful regularization in order to achieve better model convergence for each task.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1600" dirty="0"/>
              <a:t>We propose </a:t>
            </a:r>
            <a:r>
              <a:rPr lang="en-US" altLang="zh-TW" sz="1600" b="1" dirty="0"/>
              <a:t>Emotion Passer</a:t>
            </a:r>
            <a:r>
              <a:rPr lang="en-US" altLang="zh-TW" sz="1600" dirty="0"/>
              <a:t> to effectively transfer the prior knowledge on emotion to depression model.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F33666F-56D2-3B45-BCDA-EF0972A1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580251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Conclusions</a:t>
            </a:r>
            <a:endParaRPr lang="zh-TW" altLang="en-US" sz="36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0C553F8-E5D1-46D2-91A6-1F445F3B4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5"/>
            <a:ext cx="8229600" cy="498954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sz="2000" dirty="0"/>
              <a:t>We follow the medical literature, nature of schizophrenia to design a detection algorithm about mental disorders for schizophrenia patients.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/>
              <a:t>In our experiments, our multi-task model can achieve the best performance on each task with 87.23% in accuracy on CAER, and 6.82/8.50 in MAE/RMSE on AVEC-14.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/>
              <a:t>On the real cases from NTUH, our detection system can detect the mental disorder of schizophrenia patients in a certain degree by  </a:t>
            </a:r>
            <a:r>
              <a:rPr lang="en-US" altLang="zh-TW" sz="2000" kern="100" dirty="0"/>
              <a:t>78.13 in </a:t>
            </a:r>
            <a:r>
              <a:rPr lang="en-US" altLang="zh-TW" sz="2000" kern="100" dirty="0" err="1"/>
              <a:t>mAP</a:t>
            </a:r>
            <a:r>
              <a:rPr lang="en-US" altLang="zh-TW" sz="2000" kern="1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zh-TW" altLang="zh-TW" sz="2000" dirty="0"/>
              <a:t> </a:t>
            </a:r>
            <a:r>
              <a:rPr lang="en-US" altLang="zh-TW" sz="2000" dirty="0"/>
              <a:t>In future work, we plan to combine with the speech perspective to accomplish a more comprehensive representation and learn the model on the dataset collected by NTUH to realize an end-to-end learning manner.</a:t>
            </a:r>
            <a:r>
              <a:rPr lang="zh-TW" altLang="zh-TW" sz="2000" dirty="0"/>
              <a:t> </a:t>
            </a:r>
            <a:endParaRPr lang="zh-TW" altLang="zh-TW" sz="2000" kern="100" dirty="0">
              <a:latin typeface="Times New Roman" panose="02020603050405020304" pitchFamily="18" charset="0"/>
              <a:ea typeface="標楷體" panose="0201060100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E8A1145-2D5A-3C4A-A7C4-ADD182E8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39937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Motivation (2 / 3)</a:t>
            </a:r>
            <a:endParaRPr lang="zh-CN" altLang="en-US" sz="4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6E715C-7886-FA46-95F9-D26BF52A2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879928"/>
            <a:ext cx="4968552" cy="4285376"/>
          </a:xfrm>
          <a:prstGeom prst="rect">
            <a:avLst/>
          </a:prstGeom>
        </p:spPr>
      </p:pic>
      <p:graphicFrame>
        <p:nvGraphicFramePr>
          <p:cNvPr id="4" name="表格 7">
            <a:extLst>
              <a:ext uri="{FF2B5EF4-FFF2-40B4-BE49-F238E27FC236}">
                <a16:creationId xmlns:a16="http://schemas.microsoft.com/office/drawing/2014/main" id="{41E8E03F-DBEE-6D4D-AD56-A4AF19A87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265281"/>
              </p:ext>
            </p:extLst>
          </p:nvPr>
        </p:nvGraphicFramePr>
        <p:xfrm>
          <a:off x="5508104" y="1441441"/>
          <a:ext cx="3312368" cy="46884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06322415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1021112385"/>
                    </a:ext>
                  </a:extLst>
                </a:gridCol>
              </a:tblGrid>
              <a:tr h="468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Context &amp; Face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Face only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914457"/>
                  </a:ext>
                </a:extLst>
              </a:tr>
              <a:tr h="140648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Anger 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061601"/>
                  </a:ext>
                </a:extLst>
              </a:tr>
              <a:tr h="14064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675685"/>
                  </a:ext>
                </a:extLst>
              </a:tr>
              <a:tr h="14064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Sad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8941189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58A9FF83-D0AE-4EFD-8E8D-A667800830EC}"/>
              </a:ext>
            </a:extLst>
          </p:cNvPr>
          <p:cNvSpPr txBox="1"/>
          <p:nvPr/>
        </p:nvSpPr>
        <p:spPr>
          <a:xfrm>
            <a:off x="827584" y="151059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Context &amp; Face</a:t>
            </a:r>
            <a:endParaRPr lang="zh-TW" altLang="en-US" dirty="0">
              <a:latin typeface="+mj-l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293681-0B21-40FA-9C19-E71CCA6B893B}"/>
              </a:ext>
            </a:extLst>
          </p:cNvPr>
          <p:cNvSpPr txBox="1"/>
          <p:nvPr/>
        </p:nvSpPr>
        <p:spPr>
          <a:xfrm>
            <a:off x="3239660" y="151059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Cropped Face</a:t>
            </a:r>
            <a:endParaRPr lang="zh-TW" altLang="en-US" dirty="0">
              <a:latin typeface="+mj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2755B3-5C3C-4CEA-8AD2-E49CC1A3934A}"/>
              </a:ext>
            </a:extLst>
          </p:cNvPr>
          <p:cNvSpPr/>
          <p:nvPr/>
        </p:nvSpPr>
        <p:spPr>
          <a:xfrm>
            <a:off x="206153" y="6413266"/>
            <a:ext cx="87316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[10] J. Lee, S. Kim, S. Kim, J. Park and K. Sohn, “</a:t>
            </a:r>
            <a:r>
              <a:rPr lang="en-US" altLang="zh-TW" sz="1000" dirty="0">
                <a:latin typeface="+mj-lt"/>
              </a:rPr>
              <a:t>Context-Aware Emotion Recognition Networks,” in </a:t>
            </a:r>
            <a:r>
              <a:rPr lang="en-US" altLang="zh-TW" sz="1000" i="1" dirty="0">
                <a:latin typeface="+mj-lt"/>
              </a:rPr>
              <a:t>2019 IEEE/CVF International Conference on Computer Vision (ICCV)</a:t>
            </a:r>
            <a:r>
              <a:rPr lang="en-US" altLang="zh-TW" sz="1000" dirty="0">
                <a:latin typeface="+mj-lt"/>
              </a:rPr>
              <a:t>, Seoul, Korea (South), pp. 10142-10151, 2019.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4FC1E62-D903-4B93-A9E7-7410DC1789D9}"/>
              </a:ext>
            </a:extLst>
          </p:cNvPr>
          <p:cNvSpPr txBox="1"/>
          <p:nvPr/>
        </p:nvSpPr>
        <p:spPr>
          <a:xfrm>
            <a:off x="2087725" y="6075948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+mj-lt"/>
              </a:rPr>
              <a:t>[10]</a:t>
            </a:r>
            <a:endParaRPr lang="zh-TW" altLang="en-US" sz="1600" dirty="0"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C83FCA-3CAF-2D41-9040-A7BDC5DA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217952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163;p25">
            <a:extLst>
              <a:ext uri="{FF2B5EF4-FFF2-40B4-BE49-F238E27FC236}">
                <a16:creationId xmlns:a16="http://schemas.microsoft.com/office/drawing/2014/main" id="{ED776ED5-90F4-4767-A8BB-743071F480A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401" b="76362"/>
          <a:stretch/>
        </p:blipFill>
        <p:spPr>
          <a:xfrm>
            <a:off x="748502" y="5017974"/>
            <a:ext cx="1755855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163;p25">
            <a:extLst>
              <a:ext uri="{FF2B5EF4-FFF2-40B4-BE49-F238E27FC236}">
                <a16:creationId xmlns:a16="http://schemas.microsoft.com/office/drawing/2014/main" id="{0CEA4101-76C4-4E0D-8597-C461DB18988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401" b="76362"/>
          <a:stretch/>
        </p:blipFill>
        <p:spPr>
          <a:xfrm>
            <a:off x="625643" y="5139850"/>
            <a:ext cx="1755855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en-US" altLang="zh-TW" sz="3200" dirty="0"/>
              <a:t>CMGCN – Introduction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CAER-Net [10] consider a separate scheme to integrate the visual features from the face and context.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with the wrong weight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much irrelevant information, such as background pixels</a:t>
            </a:r>
          </a:p>
        </p:txBody>
      </p:sp>
      <p:sp>
        <p:nvSpPr>
          <p:cNvPr id="15" name="流程圖: 人工作業 2">
            <a:extLst>
              <a:ext uri="{FF2B5EF4-FFF2-40B4-BE49-F238E27FC236}">
                <a16:creationId xmlns:a16="http://schemas.microsoft.com/office/drawing/2014/main" id="{68CCD514-56C6-204D-8B43-1349655067F9}"/>
              </a:ext>
            </a:extLst>
          </p:cNvPr>
          <p:cNvSpPr/>
          <p:nvPr/>
        </p:nvSpPr>
        <p:spPr>
          <a:xfrm rot="16200000">
            <a:off x="4712983" y="3767584"/>
            <a:ext cx="540000" cy="72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Linear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3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67" idx="2"/>
            <a:endCxn id="61" idx="1"/>
          </p:cNvCxnSpPr>
          <p:nvPr/>
        </p:nvCxnSpPr>
        <p:spPr>
          <a:xfrm>
            <a:off x="3896607" y="4131008"/>
            <a:ext cx="27901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1305902" y="3351396"/>
            <a:ext cx="1198236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401" b="76362"/>
          <a:stretch/>
        </p:blipFill>
        <p:spPr>
          <a:xfrm>
            <a:off x="539552" y="5265344"/>
            <a:ext cx="1755855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流程圖: 人工作業 6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2906607" y="3591008"/>
            <a:ext cx="900000" cy="1080000"/>
          </a:xfrm>
          <a:prstGeom prst="flowChartManualOperation">
            <a:avLst/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3D CNN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175623" y="3771008"/>
            <a:ext cx="168345" cy="72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直線箭頭接點 29">
            <a:extLst>
              <a:ext uri="{FF2B5EF4-FFF2-40B4-BE49-F238E27FC236}">
                <a16:creationId xmlns:a16="http://schemas.microsoft.com/office/drawing/2014/main" id="{3D339F07-7B2D-384D-B394-D6386CE57DA4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2512506" y="4127582"/>
            <a:ext cx="304101" cy="34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3502962" y="4491007"/>
            <a:ext cx="1513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</a:t>
            </a:r>
            <a:r>
              <a:rPr kumimoji="1" lang="en-US" altLang="zh-TW" sz="1200" dirty="0"/>
              <a:t> feature</a:t>
            </a:r>
            <a:endParaRPr kumimoji="1" lang="zh-TW" altLang="en-US" sz="1200" dirty="0"/>
          </a:p>
        </p:txBody>
      </p:sp>
      <p:cxnSp>
        <p:nvCxnSpPr>
          <p:cNvPr id="92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61" idx="3"/>
            <a:endCxn id="15" idx="0"/>
          </p:cNvCxnSpPr>
          <p:nvPr/>
        </p:nvCxnSpPr>
        <p:spPr>
          <a:xfrm flipV="1">
            <a:off x="4343968" y="4127584"/>
            <a:ext cx="279015" cy="34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33B8793-3516-E54D-9DB1-734ACCA64852}"/>
                  </a:ext>
                </a:extLst>
              </p:cNvPr>
              <p:cNvSpPr txBox="1"/>
              <p:nvPr/>
            </p:nvSpPr>
            <p:spPr>
              <a:xfrm>
                <a:off x="5617795" y="3973694"/>
                <a:ext cx="3600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33B8793-3516-E54D-9DB1-734ACCA6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795" y="3973694"/>
                <a:ext cx="36004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5" idx="2"/>
            <a:endCxn id="107" idx="1"/>
          </p:cNvCxnSpPr>
          <p:nvPr/>
        </p:nvCxnSpPr>
        <p:spPr>
          <a:xfrm flipV="1">
            <a:off x="5342983" y="4127583"/>
            <a:ext cx="27481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流程圖: 人工作業 2">
            <a:extLst>
              <a:ext uri="{FF2B5EF4-FFF2-40B4-BE49-F238E27FC236}">
                <a16:creationId xmlns:a16="http://schemas.microsoft.com/office/drawing/2014/main" id="{68CCD514-56C6-204D-8B43-1349655067F9}"/>
              </a:ext>
            </a:extLst>
          </p:cNvPr>
          <p:cNvSpPr/>
          <p:nvPr/>
        </p:nvSpPr>
        <p:spPr>
          <a:xfrm rot="16200000">
            <a:off x="4712983" y="530083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Linear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15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16" idx="2"/>
            <a:endCxn id="117" idx="1"/>
          </p:cNvCxnSpPr>
          <p:nvPr/>
        </p:nvCxnSpPr>
        <p:spPr>
          <a:xfrm>
            <a:off x="3896607" y="5664262"/>
            <a:ext cx="27901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流程圖: 人工作業 115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2906607" y="5124262"/>
            <a:ext cx="900000" cy="108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3D CNN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4175623" y="5304262"/>
            <a:ext cx="168345" cy="720000"/>
          </a:xfrm>
          <a:prstGeom prst="rect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8" name="直線箭頭接點 29">
            <a:extLst>
              <a:ext uri="{FF2B5EF4-FFF2-40B4-BE49-F238E27FC236}">
                <a16:creationId xmlns:a16="http://schemas.microsoft.com/office/drawing/2014/main" id="{3D339F07-7B2D-384D-B394-D6386CE57DA4}"/>
              </a:ext>
            </a:extLst>
          </p:cNvPr>
          <p:cNvCxnSpPr>
            <a:cxnSpLocks/>
            <a:endCxn id="116" idx="0"/>
          </p:cNvCxnSpPr>
          <p:nvPr/>
        </p:nvCxnSpPr>
        <p:spPr>
          <a:xfrm>
            <a:off x="2512506" y="5664262"/>
            <a:ext cx="3041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3502962" y="6024262"/>
            <a:ext cx="1513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</a:t>
            </a:r>
            <a:r>
              <a:rPr kumimoji="1" lang="en-US" altLang="zh-TW" sz="1200" dirty="0"/>
              <a:t> feature</a:t>
            </a:r>
            <a:endParaRPr kumimoji="1" lang="zh-TW" altLang="en-US" sz="1200" dirty="0"/>
          </a:p>
        </p:txBody>
      </p:sp>
      <p:cxnSp>
        <p:nvCxnSpPr>
          <p:cNvPr id="120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17" idx="3"/>
            <a:endCxn id="114" idx="0"/>
          </p:cNvCxnSpPr>
          <p:nvPr/>
        </p:nvCxnSpPr>
        <p:spPr>
          <a:xfrm flipV="1">
            <a:off x="4343968" y="5660838"/>
            <a:ext cx="279015" cy="34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C33B8793-3516-E54D-9DB1-734ACCA64852}"/>
                  </a:ext>
                </a:extLst>
              </p:cNvPr>
              <p:cNvSpPr txBox="1"/>
              <p:nvPr/>
            </p:nvSpPr>
            <p:spPr>
              <a:xfrm>
                <a:off x="5617795" y="5506948"/>
                <a:ext cx="3600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C33B8793-3516-E54D-9DB1-734ACCA6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795" y="5506948"/>
                <a:ext cx="36004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14" idx="2"/>
            <a:endCxn id="121" idx="1"/>
          </p:cNvCxnSpPr>
          <p:nvPr/>
        </p:nvCxnSpPr>
        <p:spPr>
          <a:xfrm flipV="1">
            <a:off x="5342983" y="5660837"/>
            <a:ext cx="27481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橢圓 123">
            <a:extLst>
              <a:ext uri="{FF2B5EF4-FFF2-40B4-BE49-F238E27FC236}">
                <a16:creationId xmlns:a16="http://schemas.microsoft.com/office/drawing/2014/main" id="{028B1A74-D320-B641-BD3F-6D5CBD912DE3}"/>
              </a:ext>
            </a:extLst>
          </p:cNvPr>
          <p:cNvSpPr/>
          <p:nvPr/>
        </p:nvSpPr>
        <p:spPr>
          <a:xfrm>
            <a:off x="6859014" y="4714209"/>
            <a:ext cx="36000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zh-TW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A76ED610-1BD1-B445-A958-7A5F11290945}"/>
              </a:ext>
            </a:extLst>
          </p:cNvPr>
          <p:cNvGrpSpPr/>
          <p:nvPr/>
        </p:nvGrpSpPr>
        <p:grpSpPr>
          <a:xfrm>
            <a:off x="6252647" y="3947582"/>
            <a:ext cx="360000" cy="360000"/>
            <a:chOff x="4262243" y="4230604"/>
            <a:chExt cx="360000" cy="360000"/>
          </a:xfrm>
        </p:grpSpPr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028B1A74-D320-B641-BD3F-6D5CBD912DE3}"/>
                </a:ext>
              </a:extLst>
            </p:cNvPr>
            <p:cNvSpPr/>
            <p:nvPr/>
          </p:nvSpPr>
          <p:spPr>
            <a:xfrm>
              <a:off x="4262243" y="4230604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cxnSp>
          <p:nvCxnSpPr>
            <p:cNvPr id="129" name="直線接點 128">
              <a:extLst>
                <a:ext uri="{FF2B5EF4-FFF2-40B4-BE49-F238E27FC236}">
                  <a16:creationId xmlns:a16="http://schemas.microsoft.com/office/drawing/2014/main" id="{00DE226C-7BE6-6E4F-BDF8-D0485A377141}"/>
                </a:ext>
              </a:extLst>
            </p:cNvPr>
            <p:cNvCxnSpPr>
              <a:stCxn id="128" idx="3"/>
              <a:endCxn id="128" idx="7"/>
            </p:cNvCxnSpPr>
            <p:nvPr/>
          </p:nvCxnSpPr>
          <p:spPr>
            <a:xfrm flipV="1">
              <a:off x="4314964" y="4283325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>
              <a:extLst>
                <a:ext uri="{FF2B5EF4-FFF2-40B4-BE49-F238E27FC236}">
                  <a16:creationId xmlns:a16="http://schemas.microsoft.com/office/drawing/2014/main" id="{BF1D1E1E-8BCE-3848-8DB1-C00888324282}"/>
                </a:ext>
              </a:extLst>
            </p:cNvPr>
            <p:cNvCxnSpPr>
              <a:cxnSpLocks/>
              <a:stCxn id="128" idx="5"/>
              <a:endCxn id="128" idx="1"/>
            </p:cNvCxnSpPr>
            <p:nvPr/>
          </p:nvCxnSpPr>
          <p:spPr>
            <a:xfrm flipH="1" flipV="1">
              <a:off x="4314964" y="4283325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07" idx="3"/>
            <a:endCxn id="128" idx="2"/>
          </p:cNvCxnSpPr>
          <p:nvPr/>
        </p:nvCxnSpPr>
        <p:spPr>
          <a:xfrm flipV="1">
            <a:off x="5977835" y="4127582"/>
            <a:ext cx="27481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21" idx="3"/>
            <a:endCxn id="140" idx="2"/>
          </p:cNvCxnSpPr>
          <p:nvPr/>
        </p:nvCxnSpPr>
        <p:spPr>
          <a:xfrm flipV="1">
            <a:off x="5977835" y="5660836"/>
            <a:ext cx="27481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A76ED610-1BD1-B445-A958-7A5F11290945}"/>
              </a:ext>
            </a:extLst>
          </p:cNvPr>
          <p:cNvGrpSpPr/>
          <p:nvPr/>
        </p:nvGrpSpPr>
        <p:grpSpPr>
          <a:xfrm>
            <a:off x="6252647" y="5480836"/>
            <a:ext cx="360000" cy="360000"/>
            <a:chOff x="4262243" y="4230604"/>
            <a:chExt cx="360000" cy="360000"/>
          </a:xfrm>
        </p:grpSpPr>
        <p:sp>
          <p:nvSpPr>
            <p:cNvPr id="140" name="橢圓 139">
              <a:extLst>
                <a:ext uri="{FF2B5EF4-FFF2-40B4-BE49-F238E27FC236}">
                  <a16:creationId xmlns:a16="http://schemas.microsoft.com/office/drawing/2014/main" id="{028B1A74-D320-B641-BD3F-6D5CBD912DE3}"/>
                </a:ext>
              </a:extLst>
            </p:cNvPr>
            <p:cNvSpPr/>
            <p:nvPr/>
          </p:nvSpPr>
          <p:spPr>
            <a:xfrm>
              <a:off x="4262243" y="4230604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cxnSp>
          <p:nvCxnSpPr>
            <p:cNvPr id="141" name="直線接點 140">
              <a:extLst>
                <a:ext uri="{FF2B5EF4-FFF2-40B4-BE49-F238E27FC236}">
                  <a16:creationId xmlns:a16="http://schemas.microsoft.com/office/drawing/2014/main" id="{00DE226C-7BE6-6E4F-BDF8-D0485A377141}"/>
                </a:ext>
              </a:extLst>
            </p:cNvPr>
            <p:cNvCxnSpPr>
              <a:stCxn id="140" idx="3"/>
              <a:endCxn id="140" idx="7"/>
            </p:cNvCxnSpPr>
            <p:nvPr/>
          </p:nvCxnSpPr>
          <p:spPr>
            <a:xfrm flipV="1">
              <a:off x="4314964" y="4283325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>
              <a:extLst>
                <a:ext uri="{FF2B5EF4-FFF2-40B4-BE49-F238E27FC236}">
                  <a16:creationId xmlns:a16="http://schemas.microsoft.com/office/drawing/2014/main" id="{BF1D1E1E-8BCE-3848-8DB1-C00888324282}"/>
                </a:ext>
              </a:extLst>
            </p:cNvPr>
            <p:cNvCxnSpPr>
              <a:cxnSpLocks/>
              <a:stCxn id="140" idx="5"/>
              <a:endCxn id="140" idx="1"/>
            </p:cNvCxnSpPr>
            <p:nvPr/>
          </p:nvCxnSpPr>
          <p:spPr>
            <a:xfrm flipH="1" flipV="1">
              <a:off x="4314964" y="4283325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4" name="肘形接點 143">
            <a:extLst>
              <a:ext uri="{FF2B5EF4-FFF2-40B4-BE49-F238E27FC236}">
                <a16:creationId xmlns:a16="http://schemas.microsoft.com/office/drawing/2014/main" id="{4865E963-14E7-C946-9722-7E712A4F9632}"/>
              </a:ext>
            </a:extLst>
          </p:cNvPr>
          <p:cNvCxnSpPr>
            <a:stCxn id="61" idx="0"/>
            <a:endCxn id="128" idx="0"/>
          </p:cNvCxnSpPr>
          <p:nvPr/>
        </p:nvCxnSpPr>
        <p:spPr>
          <a:xfrm rot="16200000" flipH="1">
            <a:off x="5257934" y="2772870"/>
            <a:ext cx="176574" cy="2172851"/>
          </a:xfrm>
          <a:prstGeom prst="bentConnector3">
            <a:avLst>
              <a:gd name="adj1" fmla="val -1294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肘形接點 146">
            <a:extLst>
              <a:ext uri="{FF2B5EF4-FFF2-40B4-BE49-F238E27FC236}">
                <a16:creationId xmlns:a16="http://schemas.microsoft.com/office/drawing/2014/main" id="{4865E963-14E7-C946-9722-7E712A4F9632}"/>
              </a:ext>
            </a:extLst>
          </p:cNvPr>
          <p:cNvCxnSpPr>
            <a:stCxn id="117" idx="0"/>
            <a:endCxn id="140" idx="0"/>
          </p:cNvCxnSpPr>
          <p:nvPr/>
        </p:nvCxnSpPr>
        <p:spPr>
          <a:xfrm rot="16200000" flipH="1">
            <a:off x="5257934" y="4306124"/>
            <a:ext cx="176574" cy="2172851"/>
          </a:xfrm>
          <a:prstGeom prst="bentConnector3">
            <a:avLst>
              <a:gd name="adj1" fmla="val -1294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28" idx="6"/>
            <a:endCxn id="124" idx="1"/>
          </p:cNvCxnSpPr>
          <p:nvPr/>
        </p:nvCxnSpPr>
        <p:spPr>
          <a:xfrm>
            <a:off x="6612647" y="4127582"/>
            <a:ext cx="299088" cy="6393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40" idx="6"/>
            <a:endCxn id="124" idx="3"/>
          </p:cNvCxnSpPr>
          <p:nvPr/>
        </p:nvCxnSpPr>
        <p:spPr>
          <a:xfrm flipV="1">
            <a:off x="6612647" y="5021488"/>
            <a:ext cx="299088" cy="6393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24" idx="6"/>
          </p:cNvCxnSpPr>
          <p:nvPr/>
        </p:nvCxnSpPr>
        <p:spPr>
          <a:xfrm>
            <a:off x="7219014" y="4894209"/>
            <a:ext cx="245718" cy="2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6766975" y="5615493"/>
            <a:ext cx="1652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Final</a:t>
            </a:r>
            <a:r>
              <a:rPr kumimoji="1" lang="en-US" altLang="zh-TW" sz="1200" dirty="0"/>
              <a:t> representation</a:t>
            </a:r>
            <a:endParaRPr kumimoji="1" lang="zh-TW" altLang="en-US" sz="1200" dirty="0"/>
          </a:p>
        </p:txBody>
      </p:sp>
      <p:sp>
        <p:nvSpPr>
          <p:cNvPr id="171" name="橢圓 170">
            <a:extLst>
              <a:ext uri="{FF2B5EF4-FFF2-40B4-BE49-F238E27FC236}">
                <a16:creationId xmlns:a16="http://schemas.microsoft.com/office/drawing/2014/main" id="{028B1A74-D320-B641-BD3F-6D5CBD912DE3}"/>
              </a:ext>
            </a:extLst>
          </p:cNvPr>
          <p:cNvSpPr/>
          <p:nvPr/>
        </p:nvSpPr>
        <p:spPr>
          <a:xfrm>
            <a:off x="5698207" y="6092793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zh-TW" alt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橢圓 171">
            <a:extLst>
              <a:ext uri="{FF2B5EF4-FFF2-40B4-BE49-F238E27FC236}">
                <a16:creationId xmlns:a16="http://schemas.microsoft.com/office/drawing/2014/main" id="{028B1A74-D320-B641-BD3F-6D5CBD912DE3}"/>
              </a:ext>
            </a:extLst>
          </p:cNvPr>
          <p:cNvSpPr/>
          <p:nvPr/>
        </p:nvSpPr>
        <p:spPr>
          <a:xfrm>
            <a:off x="5698207" y="6354106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cxnSp>
        <p:nvCxnSpPr>
          <p:cNvPr id="173" name="直線接點 172">
            <a:extLst>
              <a:ext uri="{FF2B5EF4-FFF2-40B4-BE49-F238E27FC236}">
                <a16:creationId xmlns:a16="http://schemas.microsoft.com/office/drawing/2014/main" id="{00DE226C-7BE6-6E4F-BDF8-D0485A377141}"/>
              </a:ext>
            </a:extLst>
          </p:cNvPr>
          <p:cNvCxnSpPr>
            <a:stCxn id="172" idx="3"/>
            <a:endCxn id="172" idx="7"/>
          </p:cNvCxnSpPr>
          <p:nvPr/>
        </p:nvCxnSpPr>
        <p:spPr>
          <a:xfrm flipV="1">
            <a:off x="5724567" y="6380466"/>
            <a:ext cx="127280" cy="1272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BF1D1E1E-8BCE-3848-8DB1-C00888324282}"/>
              </a:ext>
            </a:extLst>
          </p:cNvPr>
          <p:cNvCxnSpPr>
            <a:cxnSpLocks/>
            <a:stCxn id="172" idx="5"/>
            <a:endCxn id="172" idx="1"/>
          </p:cNvCxnSpPr>
          <p:nvPr/>
        </p:nvCxnSpPr>
        <p:spPr>
          <a:xfrm flipH="1" flipV="1">
            <a:off x="5724567" y="6380466"/>
            <a:ext cx="127280" cy="1272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</p:cNvCxnSpPr>
          <p:nvPr/>
        </p:nvCxnSpPr>
        <p:spPr>
          <a:xfrm>
            <a:off x="5698207" y="6689392"/>
            <a:ext cx="18000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5941580" y="6061272"/>
            <a:ext cx="1513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Concatenate</a:t>
            </a:r>
            <a:endParaRPr kumimoji="1" lang="zh-TW" altLang="en-US" sz="1000" dirty="0"/>
          </a:p>
        </p:txBody>
      </p:sp>
      <p:sp>
        <p:nvSpPr>
          <p:cNvPr id="222" name="文字方塊 221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5951066" y="6321293"/>
            <a:ext cx="1513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Multiply</a:t>
            </a:r>
            <a:endParaRPr kumimoji="1" lang="zh-TW" altLang="en-US" sz="1000" dirty="0"/>
          </a:p>
        </p:txBody>
      </p:sp>
      <p:sp>
        <p:nvSpPr>
          <p:cNvPr id="223" name="文字方塊 222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5946166" y="6563072"/>
            <a:ext cx="2046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Global Average Pooling (GAP)</a:t>
            </a:r>
            <a:endParaRPr kumimoji="1" lang="zh-TW" altLang="en-US" sz="10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97E42C3-6079-4C56-B2AF-31E5881F51A3}"/>
              </a:ext>
            </a:extLst>
          </p:cNvPr>
          <p:cNvSpPr/>
          <p:nvPr/>
        </p:nvSpPr>
        <p:spPr>
          <a:xfrm>
            <a:off x="7509129" y="4174209"/>
            <a:ext cx="168345" cy="720000"/>
          </a:xfrm>
          <a:prstGeom prst="rect">
            <a:avLst/>
          </a:prstGeom>
          <a:solidFill>
            <a:srgbClr val="59B4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472D633-FB01-4AC9-8FDE-951BBC11895D}"/>
              </a:ext>
            </a:extLst>
          </p:cNvPr>
          <p:cNvSpPr/>
          <p:nvPr/>
        </p:nvSpPr>
        <p:spPr>
          <a:xfrm>
            <a:off x="7509129" y="4896334"/>
            <a:ext cx="168345" cy="720000"/>
          </a:xfrm>
          <a:prstGeom prst="rect">
            <a:avLst/>
          </a:prstGeom>
          <a:solidFill>
            <a:srgbClr val="EA6C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9" name="Google Shape;163;p25">
            <a:extLst>
              <a:ext uri="{FF2B5EF4-FFF2-40B4-BE49-F238E27FC236}">
                <a16:creationId xmlns:a16="http://schemas.microsoft.com/office/drawing/2014/main" id="{3847D268-751C-4091-96F0-A0154112CB9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1221729" y="3482302"/>
            <a:ext cx="1198236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163;p25">
            <a:extLst>
              <a:ext uri="{FF2B5EF4-FFF2-40B4-BE49-F238E27FC236}">
                <a16:creationId xmlns:a16="http://schemas.microsoft.com/office/drawing/2014/main" id="{3F1D3C1A-B294-456E-8B34-6C4422851F3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1138650" y="3609160"/>
            <a:ext cx="1198236" cy="126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3388130-0FA2-2842-B036-14AE227D6274}"/>
              </a:ext>
            </a:extLst>
          </p:cNvPr>
          <p:cNvGraphicFramePr>
            <a:graphicFrameLocks noGrp="1"/>
          </p:cNvGraphicFramePr>
          <p:nvPr/>
        </p:nvGraphicFramePr>
        <p:xfrm>
          <a:off x="540724" y="5260953"/>
          <a:ext cx="1754683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669">
                  <a:extLst>
                    <a:ext uri="{9D8B030D-6E8A-4147-A177-3AD203B41FA5}">
                      <a16:colId xmlns:a16="http://schemas.microsoft.com/office/drawing/2014/main" val="4132447052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3532308656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1596230255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651261046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3055874304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3123271565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88367068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4377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8053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977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36586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638095"/>
                  </a:ext>
                </a:extLst>
              </a:tr>
            </a:tbl>
          </a:graphicData>
        </a:graphic>
      </p:graphicFrame>
      <p:sp>
        <p:nvSpPr>
          <p:cNvPr id="70" name="矩形 69"/>
          <p:cNvSpPr/>
          <p:nvPr/>
        </p:nvSpPr>
        <p:spPr>
          <a:xfrm>
            <a:off x="1290637" y="5517261"/>
            <a:ext cx="501869" cy="5040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BD0C7-E03B-9A44-8FAB-BAD315F7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197155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Distributed Loss (3/ 3)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Learning scheme</a:t>
            </a:r>
          </a:p>
          <a:p>
            <a:pPr lvl="1" algn="just"/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Separate</a:t>
            </a:r>
          </a:p>
          <a:p>
            <a:pPr lvl="1" algn="just"/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Joint</a:t>
            </a:r>
          </a:p>
        </p:txBody>
      </p:sp>
      <p:sp>
        <p:nvSpPr>
          <p:cNvPr id="5" name="流程圖: 人工作業 2">
            <a:extLst>
              <a:ext uri="{FF2B5EF4-FFF2-40B4-BE49-F238E27FC236}">
                <a16:creationId xmlns:a16="http://schemas.microsoft.com/office/drawing/2014/main" id="{7EBEB3C1-2CAF-3047-AB5F-1C7F6D8B62B4}"/>
              </a:ext>
            </a:extLst>
          </p:cNvPr>
          <p:cNvSpPr/>
          <p:nvPr/>
        </p:nvSpPr>
        <p:spPr>
          <a:xfrm rot="16200000">
            <a:off x="2364942" y="2942997"/>
            <a:ext cx="720080" cy="900000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MLP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流程圖: 人工作業 2">
            <a:extLst>
              <a:ext uri="{FF2B5EF4-FFF2-40B4-BE49-F238E27FC236}">
                <a16:creationId xmlns:a16="http://schemas.microsoft.com/office/drawing/2014/main" id="{4A06133F-51DA-E643-BE83-B6D67D830C78}"/>
              </a:ext>
            </a:extLst>
          </p:cNvPr>
          <p:cNvSpPr/>
          <p:nvPr/>
        </p:nvSpPr>
        <p:spPr>
          <a:xfrm rot="16200000">
            <a:off x="2364942" y="4599180"/>
            <a:ext cx="720080" cy="900000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MLP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流程圖: 人工作業 2">
            <a:extLst>
              <a:ext uri="{FF2B5EF4-FFF2-40B4-BE49-F238E27FC236}">
                <a16:creationId xmlns:a16="http://schemas.microsoft.com/office/drawing/2014/main" id="{350EE43C-120C-504A-A695-19051D7EB409}"/>
              </a:ext>
            </a:extLst>
          </p:cNvPr>
          <p:cNvSpPr/>
          <p:nvPr/>
        </p:nvSpPr>
        <p:spPr>
          <a:xfrm rot="16200000">
            <a:off x="996790" y="3771088"/>
            <a:ext cx="720080" cy="900000"/>
          </a:xfrm>
          <a:prstGeom prst="flowChartManualOperation">
            <a:avLst/>
          </a:prstGeom>
          <a:solidFill>
            <a:srgbClr val="5B9C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CNN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" name="流程圖: 人工作業 2">
            <a:extLst>
              <a:ext uri="{FF2B5EF4-FFF2-40B4-BE49-F238E27FC236}">
                <a16:creationId xmlns:a16="http://schemas.microsoft.com/office/drawing/2014/main" id="{7D51E5B3-7745-C242-8ECD-76A299B7C6F9}"/>
              </a:ext>
            </a:extLst>
          </p:cNvPr>
          <p:cNvSpPr/>
          <p:nvPr/>
        </p:nvSpPr>
        <p:spPr>
          <a:xfrm rot="16200000">
            <a:off x="5221399" y="3771088"/>
            <a:ext cx="720080" cy="900000"/>
          </a:xfrm>
          <a:prstGeom prst="flowChartManualOperation">
            <a:avLst/>
          </a:prstGeom>
          <a:solidFill>
            <a:srgbClr val="5B9C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CNN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5723884B-169F-FA43-9458-083F5A94AC04}"/>
              </a:ext>
            </a:extLst>
          </p:cNvPr>
          <p:cNvCxnSpPr>
            <a:stCxn id="7" idx="2"/>
            <a:endCxn id="5" idx="0"/>
          </p:cNvCxnSpPr>
          <p:nvPr/>
        </p:nvCxnSpPr>
        <p:spPr>
          <a:xfrm flipV="1">
            <a:off x="1806830" y="3392997"/>
            <a:ext cx="468152" cy="82809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>
            <a:extLst>
              <a:ext uri="{FF2B5EF4-FFF2-40B4-BE49-F238E27FC236}">
                <a16:creationId xmlns:a16="http://schemas.microsoft.com/office/drawing/2014/main" id="{CA0AC9FD-0BA8-AD4C-998B-11506E78842F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806830" y="4221088"/>
            <a:ext cx="468152" cy="82809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4">
            <a:extLst>
              <a:ext uri="{FF2B5EF4-FFF2-40B4-BE49-F238E27FC236}">
                <a16:creationId xmlns:a16="http://schemas.microsoft.com/office/drawing/2014/main" id="{90AF1AB7-0FA4-7449-8AAC-F9FCDAE640E2}"/>
              </a:ext>
            </a:extLst>
          </p:cNvPr>
          <p:cNvGraphicFramePr>
            <a:graphicFrameLocks noGrp="1"/>
          </p:cNvGraphicFramePr>
          <p:nvPr/>
        </p:nvGraphicFramePr>
        <p:xfrm>
          <a:off x="6386347" y="3140127"/>
          <a:ext cx="244118" cy="216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118">
                  <a:extLst>
                    <a:ext uri="{9D8B030D-6E8A-4147-A177-3AD203B41FA5}">
                      <a16:colId xmlns:a16="http://schemas.microsoft.com/office/drawing/2014/main" val="2680009999"/>
                    </a:ext>
                  </a:extLst>
                </a:gridCol>
              </a:tblGrid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195683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907934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936299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403617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15828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673544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150156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45652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FA966E47-DF24-7745-A53B-142EA9E242A7}"/>
              </a:ext>
            </a:extLst>
          </p:cNvPr>
          <p:cNvSpPr txBox="1"/>
          <p:nvPr/>
        </p:nvSpPr>
        <p:spPr>
          <a:xfrm>
            <a:off x="3370448" y="3254496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MSE Loss</a:t>
            </a:r>
            <a:endParaRPr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8874AFB-06A1-1C45-A3D4-6CA1300C9A14}"/>
              </a:ext>
            </a:extLst>
          </p:cNvPr>
          <p:cNvSpPr txBox="1"/>
          <p:nvPr/>
        </p:nvSpPr>
        <p:spPr>
          <a:xfrm>
            <a:off x="3370449" y="4910679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Distributed Loss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117D46C-9B08-3349-928C-9165BC99B8C8}"/>
              </a:ext>
            </a:extLst>
          </p:cNvPr>
          <p:cNvCxnSpPr>
            <a:stCxn id="5" idx="2"/>
            <a:endCxn id="13" idx="1"/>
          </p:cNvCxnSpPr>
          <p:nvPr/>
        </p:nvCxnSpPr>
        <p:spPr>
          <a:xfrm flipV="1">
            <a:off x="3174982" y="3392996"/>
            <a:ext cx="19546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D55E665F-4950-AF4D-8445-1FBC9E82B32A}"/>
              </a:ext>
            </a:extLst>
          </p:cNvPr>
          <p:cNvCxnSpPr>
            <a:cxnSpLocks/>
            <a:stCxn id="6" idx="2"/>
            <a:endCxn id="14" idx="1"/>
          </p:cNvCxnSpPr>
          <p:nvPr/>
        </p:nvCxnSpPr>
        <p:spPr>
          <a:xfrm flipV="1">
            <a:off x="3174982" y="5049179"/>
            <a:ext cx="19546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B7F4057-8C0B-0240-9373-74527E3A295E}"/>
              </a:ext>
            </a:extLst>
          </p:cNvPr>
          <p:cNvSpPr txBox="1"/>
          <p:nvPr/>
        </p:nvSpPr>
        <p:spPr>
          <a:xfrm>
            <a:off x="5814051" y="5297634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Last layer of MLP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14E6552-9393-0340-8E02-7023C1C03F0F}"/>
              </a:ext>
            </a:extLst>
          </p:cNvPr>
          <p:cNvSpPr txBox="1"/>
          <p:nvPr/>
        </p:nvSpPr>
        <p:spPr>
          <a:xfrm>
            <a:off x="6974786" y="3140127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MSE Loss</a:t>
            </a:r>
            <a:endParaRPr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9" name="右大括弧 18">
            <a:extLst>
              <a:ext uri="{FF2B5EF4-FFF2-40B4-BE49-F238E27FC236}">
                <a16:creationId xmlns:a16="http://schemas.microsoft.com/office/drawing/2014/main" id="{A3C7F4D3-611B-7746-ABEC-969E15F42163}"/>
              </a:ext>
            </a:extLst>
          </p:cNvPr>
          <p:cNvSpPr/>
          <p:nvPr/>
        </p:nvSpPr>
        <p:spPr>
          <a:xfrm>
            <a:off x="6704416" y="3392996"/>
            <a:ext cx="196419" cy="190905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455F1EB-2C6B-604B-AE95-737E35E6C3B3}"/>
              </a:ext>
            </a:extLst>
          </p:cNvPr>
          <p:cNvSpPr txBox="1"/>
          <p:nvPr/>
        </p:nvSpPr>
        <p:spPr>
          <a:xfrm>
            <a:off x="6900462" y="4022445"/>
            <a:ext cx="1388710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Distributed Loss</a:t>
            </a:r>
          </a:p>
          <a:p>
            <a:pPr algn="ctr">
              <a:lnSpc>
                <a:spcPct val="150000"/>
              </a:lnSpc>
            </a:pP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(N+1 bins)</a:t>
            </a:r>
            <a:endParaRPr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849B1C8-9E7C-3649-93D1-7C06508F4ADA}"/>
              </a:ext>
            </a:extLst>
          </p:cNvPr>
          <p:cNvSpPr txBox="1"/>
          <p:nvPr/>
        </p:nvSpPr>
        <p:spPr>
          <a:xfrm>
            <a:off x="1860885" y="5676079"/>
            <a:ext cx="172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Separate Scheme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5AFBB72-C810-6643-BD8C-F94EB6021C62}"/>
              </a:ext>
            </a:extLst>
          </p:cNvPr>
          <p:cNvSpPr txBox="1"/>
          <p:nvPr/>
        </p:nvSpPr>
        <p:spPr>
          <a:xfrm>
            <a:off x="5644309" y="5676079"/>
            <a:ext cx="172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Joint Head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AEBE5A77-652B-E44A-88E4-C59D24C57DDE}"/>
              </a:ext>
            </a:extLst>
          </p:cNvPr>
          <p:cNvCxnSpPr>
            <a:cxnSpLocks/>
            <a:stCxn id="8" idx="2"/>
            <a:endCxn id="12" idx="1"/>
          </p:cNvCxnSpPr>
          <p:nvPr/>
        </p:nvCxnSpPr>
        <p:spPr>
          <a:xfrm flipV="1">
            <a:off x="6031439" y="4221087"/>
            <a:ext cx="35490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93A6E3A8-920F-DE46-8E6E-435DC8D63D22}"/>
              </a:ext>
            </a:extLst>
          </p:cNvPr>
          <p:cNvSpPr/>
          <p:nvPr/>
        </p:nvSpPr>
        <p:spPr>
          <a:xfrm>
            <a:off x="5131439" y="105273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latin typeface="+mj-lt"/>
              </a:rPr>
              <a:t>MLP: Multi-Layer Perceptron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B0095D50-72FB-914A-AEB8-80544F82FA00}"/>
              </a:ext>
            </a:extLst>
          </p:cNvPr>
          <p:cNvSpPr/>
          <p:nvPr/>
        </p:nvSpPr>
        <p:spPr>
          <a:xfrm>
            <a:off x="4819835" y="2996953"/>
            <a:ext cx="3377140" cy="30963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E579C4F-DD14-F949-9EE8-C85ECB51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9823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7462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>
                <a:cs typeface="Times" panose="02020603050405020304" pitchFamily="18" charset="0"/>
              </a:rPr>
              <a:t>System Overview</a:t>
            </a:r>
            <a:endParaRPr lang="en-US" altLang="zh-TW" sz="2800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2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Emotion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4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5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49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49" idx="3"/>
            <a:endCxn id="7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50" idx="3"/>
            <a:endCxn id="8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3" idx="3"/>
            <a:endCxn id="75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4" idx="3"/>
            <a:endCxn id="76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7FDC4FB8-7E69-44B6-A897-9DCF1BD6BD1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C544FAE-F7EF-40BB-96FE-EBFC737111DC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DC718CCA-214A-4A14-A0B4-512D802F2B40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7" name="矩形: 圓角 3">
              <a:extLst>
                <a:ext uri="{FF2B5EF4-FFF2-40B4-BE49-F238E27FC236}">
                  <a16:creationId xmlns:a16="http://schemas.microsoft.com/office/drawing/2014/main" id="{0C46E9FD-BB5A-48BF-9BC3-DAA0CE934F86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BBB9E9F0-6D2B-4D2D-BC30-840A638EFF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4EE53FD2-51B3-425F-87B1-3F4FBED94A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8C0D7506-C230-4C46-B933-61DC3F7C703C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004810A-1AF0-4B07-BFE6-54B62803CC3D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935FEFF-369A-4003-A30D-EF133FAE4226}"/>
              </a:ext>
            </a:extLst>
          </p:cNvPr>
          <p:cNvCxnSpPr>
            <a:cxnSpLocks/>
            <a:stCxn id="79" idx="2"/>
            <a:endCxn id="56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163D001-AB96-4A5A-BA46-3DB6D8E8ED7F}"/>
              </a:ext>
            </a:extLst>
          </p:cNvPr>
          <p:cNvCxnSpPr>
            <a:cxnSpLocks/>
            <a:stCxn id="79" idx="2"/>
            <a:endCxn id="57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9DF64CFA-B62E-4713-A29B-6582ADC4A31A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矩形: 圓角 3">
            <a:extLst>
              <a:ext uri="{FF2B5EF4-FFF2-40B4-BE49-F238E27FC236}">
                <a16:creationId xmlns:a16="http://schemas.microsoft.com/office/drawing/2014/main" id="{61E29D6C-3738-4E04-AD26-0F8B19BFE0AC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5731CC8-7119-43BC-B01F-65A95550E6D2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60D042D-DE47-4059-BB9B-F9D205BDA767}"/>
              </a:ext>
            </a:extLst>
          </p:cNvPr>
          <p:cNvCxnSpPr>
            <a:cxnSpLocks/>
            <a:stCxn id="57" idx="2"/>
            <a:endCxn id="84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011F6A-ACC6-4C0F-B9CC-AFACD4A51134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FD4624D-4482-4FEA-B132-A0C2D3A55D84}"/>
              </a:ext>
            </a:extLst>
          </p:cNvPr>
          <p:cNvCxnSpPr>
            <a:cxnSpLocks/>
            <a:stCxn id="85" idx="2"/>
            <a:endCxn id="109" idx="0"/>
          </p:cNvCxnSpPr>
          <p:nvPr/>
        </p:nvCxnSpPr>
        <p:spPr>
          <a:xfrm flipH="1">
            <a:off x="7841670" y="5358057"/>
            <a:ext cx="411" cy="17819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E5C8A81-498C-4C15-8509-C923913256D5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6C375034-A21B-4F22-8D73-CD86384DCE7A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B6DC51AF-60EC-4A6A-B040-57F74736525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7">
            <a:extLst>
              <a:ext uri="{FF2B5EF4-FFF2-40B4-BE49-F238E27FC236}">
                <a16:creationId xmlns:a16="http://schemas.microsoft.com/office/drawing/2014/main" id="{DFBB6255-1C2D-6D4D-80FB-0DED65A787F4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1" name="直線單箭頭接點 27">
            <a:extLst>
              <a:ext uri="{FF2B5EF4-FFF2-40B4-BE49-F238E27FC236}">
                <a16:creationId xmlns:a16="http://schemas.microsoft.com/office/drawing/2014/main" id="{674F45D4-FC78-E940-B590-4246DE08E94E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27">
            <a:extLst>
              <a:ext uri="{FF2B5EF4-FFF2-40B4-BE49-F238E27FC236}">
                <a16:creationId xmlns:a16="http://schemas.microsoft.com/office/drawing/2014/main" id="{AE96312F-0997-9142-A4E8-1728038492E7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: 圓角 68">
            <a:extLst>
              <a:ext uri="{FF2B5EF4-FFF2-40B4-BE49-F238E27FC236}">
                <a16:creationId xmlns:a16="http://schemas.microsoft.com/office/drawing/2014/main" id="{903549A4-C0D8-9D4F-8F77-79C4CC969C8C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單箭頭接點 69">
            <a:extLst>
              <a:ext uri="{FF2B5EF4-FFF2-40B4-BE49-F238E27FC236}">
                <a16:creationId xmlns:a16="http://schemas.microsoft.com/office/drawing/2014/main" id="{C9CFFE26-6C27-594E-AFE9-48DB05A01FF9}"/>
              </a:ext>
            </a:extLst>
          </p:cNvPr>
          <p:cNvCxnSpPr>
            <a:cxnSpLocks/>
            <a:stCxn id="27" idx="3"/>
            <a:endCxn id="96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C6CED6B4-BE7E-E540-80EF-27D0DE296434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FEC892-6807-7041-91C3-5894F39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72</a:t>
            </a:fld>
            <a:endParaRPr lang="en-US" altLang="ja-JP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D5C101-F794-4481-A1AB-BC1C8B3F756B}"/>
              </a:ext>
            </a:extLst>
          </p:cNvPr>
          <p:cNvSpPr/>
          <p:nvPr/>
        </p:nvSpPr>
        <p:spPr>
          <a:xfrm>
            <a:off x="6988068" y="2495369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444515D-7EC2-4A20-A418-410FB273CF26}"/>
              </a:ext>
            </a:extLst>
          </p:cNvPr>
          <p:cNvSpPr/>
          <p:nvPr/>
        </p:nvSpPr>
        <p:spPr>
          <a:xfrm>
            <a:off x="8318353" y="245934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1" name="接點: 弧形 1023">
            <a:extLst>
              <a:ext uri="{FF2B5EF4-FFF2-40B4-BE49-F238E27FC236}">
                <a16:creationId xmlns:a16="http://schemas.microsoft.com/office/drawing/2014/main" id="{B2081CD3-74DA-4E78-AB19-E7906ACEDFA4}"/>
              </a:ext>
            </a:extLst>
          </p:cNvPr>
          <p:cNvCxnSpPr>
            <a:cxnSpLocks/>
            <a:stCxn id="26" idx="2"/>
            <a:endCxn id="113" idx="1"/>
          </p:cNvCxnSpPr>
          <p:nvPr/>
        </p:nvCxnSpPr>
        <p:spPr>
          <a:xfrm rot="16200000" flipH="1">
            <a:off x="4686892" y="3207813"/>
            <a:ext cx="465549" cy="1267841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接點: 弧形 1023">
            <a:extLst>
              <a:ext uri="{FF2B5EF4-FFF2-40B4-BE49-F238E27FC236}">
                <a16:creationId xmlns:a16="http://schemas.microsoft.com/office/drawing/2014/main" id="{A6443801-3F58-456D-A874-F27F9B510463}"/>
              </a:ext>
            </a:extLst>
          </p:cNvPr>
          <p:cNvCxnSpPr>
            <a:cxnSpLocks/>
            <a:stCxn id="27" idx="0"/>
            <a:endCxn id="113" idx="1"/>
          </p:cNvCxnSpPr>
          <p:nvPr/>
        </p:nvCxnSpPr>
        <p:spPr>
          <a:xfrm rot="5400000" flipH="1" flipV="1">
            <a:off x="4436603" y="3929355"/>
            <a:ext cx="971829" cy="1262139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5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cxnSpLocks/>
            <a:stCxn id="75" idx="2"/>
            <a:endCxn id="23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76" idx="2"/>
            <a:endCxn id="23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人工作業 74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流程圖: 人工作業 75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94" name="直線單箭頭接點 27">
            <a:extLst>
              <a:ext uri="{FF2B5EF4-FFF2-40B4-BE49-F238E27FC236}">
                <a16:creationId xmlns:a16="http://schemas.microsoft.com/office/drawing/2014/main" id="{13AAE807-C1FC-0942-AF9A-049E8429278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: 圓角 3">
            <a:extLst>
              <a:ext uri="{FF2B5EF4-FFF2-40B4-BE49-F238E27FC236}">
                <a16:creationId xmlns:a16="http://schemas.microsoft.com/office/drawing/2014/main" id="{D552B8AB-817E-CC41-89C0-FCA24E21876A}"/>
              </a:ext>
            </a:extLst>
          </p:cNvPr>
          <p:cNvSpPr/>
          <p:nvPr/>
        </p:nvSpPr>
        <p:spPr>
          <a:xfrm>
            <a:off x="6715968" y="5536256"/>
            <a:ext cx="2251403" cy="678877"/>
          </a:xfrm>
          <a:prstGeom prst="roundRect">
            <a:avLst/>
          </a:prstGeom>
          <a:solidFill>
            <a:srgbClr val="FFF3CC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0" name="矩形: 圓角 3">
            <a:extLst>
              <a:ext uri="{FF2B5EF4-FFF2-40B4-BE49-F238E27FC236}">
                <a16:creationId xmlns:a16="http://schemas.microsoft.com/office/drawing/2014/main" id="{7EAEDE38-6C31-FC4A-A16E-451373F1AC88}"/>
              </a:ext>
            </a:extLst>
          </p:cNvPr>
          <p:cNvSpPr/>
          <p:nvPr/>
        </p:nvSpPr>
        <p:spPr>
          <a:xfrm>
            <a:off x="7874084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Depression</a:t>
            </a:r>
          </a:p>
        </p:txBody>
      </p:sp>
      <p:sp>
        <p:nvSpPr>
          <p:cNvPr id="102" name="矩形: 圓角 3">
            <a:extLst>
              <a:ext uri="{FF2B5EF4-FFF2-40B4-BE49-F238E27FC236}">
                <a16:creationId xmlns:a16="http://schemas.microsoft.com/office/drawing/2014/main" id="{F2DF0863-B176-864A-81FF-7760D037F9CC}"/>
              </a:ext>
            </a:extLst>
          </p:cNvPr>
          <p:cNvSpPr/>
          <p:nvPr/>
        </p:nvSpPr>
        <p:spPr>
          <a:xfrm>
            <a:off x="6773912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Mania</a:t>
            </a:r>
          </a:p>
        </p:txBody>
      </p: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559D26A9-05E2-4779-87A4-76EFFDE25001}"/>
              </a:ext>
            </a:extLst>
          </p:cNvPr>
          <p:cNvSpPr/>
          <p:nvPr/>
        </p:nvSpPr>
        <p:spPr>
          <a:xfrm>
            <a:off x="5553587" y="3631004"/>
            <a:ext cx="1353599" cy="887010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Inference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615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9202386-D872-0E40-8BBF-1EB8F6E6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73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01F658-C9E3-464F-B7C9-9E8CA75E6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5842000" cy="4381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AE73BD2-F88D-D24E-977B-8276C46586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8"/>
          <a:stretch/>
        </p:blipFill>
        <p:spPr>
          <a:xfrm>
            <a:off x="0" y="4497308"/>
            <a:ext cx="5842000" cy="171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523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9202386-D872-0E40-8BBF-1EB8F6E6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74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9C48A6-9083-0149-898D-EC18FEE23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6" y="404664"/>
            <a:ext cx="5842000" cy="4381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0204722-B49C-C34E-B50C-6F203ECC30A3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00" b="1"/>
          <a:stretch/>
        </p:blipFill>
        <p:spPr>
          <a:xfrm>
            <a:off x="245536" y="4365104"/>
            <a:ext cx="584200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90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Motivation (3 / 3)</a:t>
            </a:r>
            <a:endParaRPr lang="zh-CN" altLang="en-US" sz="4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425184" cy="4989546"/>
          </a:xfrm>
        </p:spPr>
        <p:txBody>
          <a:bodyPr/>
          <a:lstStyle/>
          <a:p>
            <a:r>
              <a:rPr lang="en-US" altLang="zh-TW" sz="2400" dirty="0">
                <a:latin typeface="Times New Roman" charset="0"/>
                <a:cs typeface="Times New Roman" charset="0"/>
              </a:rPr>
              <a:t>Some symptoms are related to depressive ones [1, 3 - 6].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Patients with depression yield less favorable therapy courses and poorer outcomes.</a:t>
            </a:r>
            <a:endParaRPr lang="en-US" altLang="zh-CN" sz="2000" dirty="0">
              <a:latin typeface="Times" pitchFamily="2" charset="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altLang="zh-TW" dirty="0"/>
              <a:t>Doctors can still feel the mood from the schizophrenia patient during the psychological counseling and infer the severity of mental disorders.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Recording of entire emotional status and depressive level presents the mental state of patients.</a:t>
            </a:r>
          </a:p>
          <a:p>
            <a:pPr algn="just">
              <a:spcBef>
                <a:spcPts val="1200"/>
              </a:spcBef>
            </a:pPr>
            <a:endParaRPr lang="en-US" altLang="zh-CN" sz="2400" dirty="0">
              <a:latin typeface="Times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E54F6E-72B4-A444-9B33-2316F490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8</a:t>
            </a:fld>
            <a:endParaRPr lang="en-US" altLang="ja-JP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31DB2F-7A82-4654-94D3-4C642C3CF407}"/>
              </a:ext>
            </a:extLst>
          </p:cNvPr>
          <p:cNvSpPr/>
          <p:nvPr/>
        </p:nvSpPr>
        <p:spPr>
          <a:xfrm>
            <a:off x="179512" y="5379043"/>
            <a:ext cx="8964488" cy="1217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[1] M. Owen, A. </a:t>
            </a:r>
            <a:r>
              <a:rPr lang="en-US" altLang="zh-TW" sz="1000" dirty="0" err="1">
                <a:latin typeface="+mj-lt"/>
              </a:rPr>
              <a:t>Sawa</a:t>
            </a:r>
            <a:r>
              <a:rPr lang="en-US" altLang="zh-TW" sz="1000" dirty="0">
                <a:latin typeface="+mj-lt"/>
              </a:rPr>
              <a:t> and P. Mortensen, “Schizophrenia,” </a:t>
            </a:r>
            <a:r>
              <a:rPr lang="en-US" altLang="zh-TW" sz="1000" i="1" dirty="0">
                <a:latin typeface="+mj-lt"/>
              </a:rPr>
              <a:t>The Lancet</a:t>
            </a:r>
            <a:r>
              <a:rPr lang="en-US" altLang="zh-TW" sz="1000" dirty="0">
                <a:latin typeface="+mj-lt"/>
              </a:rPr>
              <a:t>, vol. 388, no. 10039, pp. 86-97, 2016.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[3] M. </a:t>
            </a:r>
            <a:r>
              <a:rPr lang="en-US" altLang="zh-TW" sz="1000" dirty="0" err="1">
                <a:latin typeface="+mj-lt"/>
              </a:rPr>
              <a:t>Adida</a:t>
            </a:r>
            <a:r>
              <a:rPr lang="en-US" altLang="zh-TW" sz="1000" dirty="0">
                <a:latin typeface="+mj-lt"/>
              </a:rPr>
              <a:t>, J. </a:t>
            </a:r>
            <a:r>
              <a:rPr lang="en-US" altLang="zh-TW" sz="1000" dirty="0" err="1">
                <a:latin typeface="+mj-lt"/>
              </a:rPr>
              <a:t>Azorin</a:t>
            </a:r>
            <a:r>
              <a:rPr lang="en-US" altLang="zh-TW" sz="1000" dirty="0">
                <a:latin typeface="+mj-lt"/>
              </a:rPr>
              <a:t>, R. </a:t>
            </a:r>
            <a:r>
              <a:rPr lang="en-US" altLang="zh-TW" sz="1000" dirty="0" err="1">
                <a:latin typeface="+mj-lt"/>
              </a:rPr>
              <a:t>Belzeaux</a:t>
            </a:r>
            <a:r>
              <a:rPr lang="en-US" altLang="zh-TW" sz="1000" dirty="0">
                <a:latin typeface="+mj-lt"/>
              </a:rPr>
              <a:t> and E. </a:t>
            </a:r>
            <a:r>
              <a:rPr lang="en-US" altLang="zh-TW" sz="1000" dirty="0" err="1">
                <a:latin typeface="+mj-lt"/>
              </a:rPr>
              <a:t>Fakra</a:t>
            </a:r>
            <a:r>
              <a:rPr lang="en-US" altLang="zh-TW" sz="1000" dirty="0">
                <a:latin typeface="+mj-lt"/>
              </a:rPr>
              <a:t>, “Negative Symptoms: clinical and psychometric aspects,” </a:t>
            </a:r>
            <a:r>
              <a:rPr lang="en-US" altLang="zh-TW" sz="1000" i="1" dirty="0" err="1">
                <a:latin typeface="+mj-lt"/>
              </a:rPr>
              <a:t>L’Encephale</a:t>
            </a:r>
            <a:r>
              <a:rPr lang="en-US" altLang="zh-TW" sz="1000" dirty="0">
                <a:latin typeface="+mj-lt"/>
              </a:rPr>
              <a:t>, vol. 41, no. 6, pp. 6S15-6S17, 2015. 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[4] C. Mach and S. </a:t>
            </a:r>
            <a:r>
              <a:rPr lang="en-US" altLang="zh-TW" sz="1000" dirty="0" err="1">
                <a:latin typeface="+mj-lt"/>
              </a:rPr>
              <a:t>Dollfus</a:t>
            </a:r>
            <a:r>
              <a:rPr lang="en-US" altLang="zh-TW" sz="1000" dirty="0">
                <a:latin typeface="+mj-lt"/>
              </a:rPr>
              <a:t>, “Scale for Assessing Negative Symptoms in Schizophrenia: A Systematic Review,” </a:t>
            </a:r>
            <a:r>
              <a:rPr lang="en-US" altLang="zh-TW" sz="1000" i="1" dirty="0" err="1">
                <a:latin typeface="+mj-lt"/>
              </a:rPr>
              <a:t>L’Encephale</a:t>
            </a:r>
            <a:r>
              <a:rPr lang="en-US" altLang="zh-TW" sz="1000" dirty="0">
                <a:latin typeface="+mj-lt"/>
              </a:rPr>
              <a:t>, vol. 42, no. 2, pp. 165-171, 2016.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[6] ICD-10. Geneva: World Health Organization, 2004.</a:t>
            </a:r>
            <a:endParaRPr lang="zh-TW" alt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506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Objective &amp; Challenges (1 / 2)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objective is to design a mental disorder detection system to schizophrenia patients in order to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an assessment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 emotion recognition and depression estimation.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Learning: learn models to precisely infer the mental state of people.</a:t>
            </a:r>
          </a:p>
          <a:p>
            <a:pPr lvl="2" algn="just">
              <a:spcBef>
                <a:spcPts val="1200"/>
              </a:spcBef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</a:t>
            </a:r>
          </a:p>
          <a:p>
            <a:pPr lvl="2" algn="just">
              <a:spcBef>
                <a:spcPts val="1200"/>
              </a:spcBef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Detection: follow the medical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about mental illness [5, 6] and behaviors of human emotion [7-9] to detect the mental disorders based on the predicted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emotional status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depressive level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spcBef>
                <a:spcPts val="1200"/>
              </a:spcBef>
            </a:pPr>
            <a:r>
              <a:rPr lang="en-US" altLang="zh-TW" sz="1800" i="1" dirty="0">
                <a:latin typeface="Times" pitchFamily="2" charset="0"/>
              </a:rPr>
              <a:t>Mania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 algn="just">
              <a:spcBef>
                <a:spcPts val="1200"/>
              </a:spcBef>
            </a:pP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561DF9-3CCD-554C-9594-C6631224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9</a:t>
            </a:fld>
            <a:endParaRPr lang="en-US" altLang="ja-JP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FBBBB8-DC9A-4E58-84DC-1AA21F95EE0D}"/>
              </a:ext>
            </a:extLst>
          </p:cNvPr>
          <p:cNvSpPr/>
          <p:nvPr/>
        </p:nvSpPr>
        <p:spPr>
          <a:xfrm>
            <a:off x="342440" y="5996226"/>
            <a:ext cx="81371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0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 algn="just"/>
            <a:r>
              <a:rPr lang="en-US" altLang="zh-TW" sz="1000" dirty="0">
                <a:latin typeface="+mj-lt"/>
              </a:rPr>
              <a:t>[6] ICD-10. Geneva: World Health Organization, 2004.</a:t>
            </a:r>
          </a:p>
          <a:p>
            <a:r>
              <a:rPr lang="en-US" altLang="zh-TW" sz="1000" dirty="0">
                <a:latin typeface="+mj-lt"/>
              </a:rPr>
              <a:t>[7] A. </a:t>
            </a:r>
            <a:r>
              <a:rPr lang="en-US" altLang="zh-TW" sz="1000" dirty="0" err="1">
                <a:latin typeface="+mj-lt"/>
              </a:rPr>
              <a:t>Kring</a:t>
            </a:r>
            <a:r>
              <a:rPr lang="en-US" altLang="zh-TW" sz="1000" dirty="0">
                <a:latin typeface="+mj-lt"/>
              </a:rPr>
              <a:t> and T. </a:t>
            </a:r>
            <a:r>
              <a:rPr lang="en-US" altLang="zh-TW" sz="1000" dirty="0" err="1">
                <a:latin typeface="+mj-lt"/>
              </a:rPr>
              <a:t>Campellone</a:t>
            </a:r>
            <a:r>
              <a:rPr lang="en-US" altLang="zh-TW" sz="1000" dirty="0">
                <a:latin typeface="+mj-lt"/>
              </a:rPr>
              <a:t>, “Emotion Perception in Schizophrenia: Context Matters,” in </a:t>
            </a:r>
            <a:r>
              <a:rPr lang="en-US" altLang="zh-TW" sz="1000" i="1" dirty="0">
                <a:latin typeface="+mj-lt"/>
              </a:rPr>
              <a:t>Emotion Review</a:t>
            </a:r>
            <a:r>
              <a:rPr lang="en-US" altLang="zh-TW" sz="1000" dirty="0">
                <a:latin typeface="+mj-lt"/>
              </a:rPr>
              <a:t>, vol. 4, no. 2, pp. 182-186, 2012. </a:t>
            </a:r>
          </a:p>
          <a:p>
            <a:r>
              <a:rPr lang="en-US" altLang="zh-TW" sz="1000" dirty="0">
                <a:latin typeface="+mj-lt"/>
              </a:rPr>
              <a:t>[8] Lisa Feldman Barrett, </a:t>
            </a:r>
            <a:r>
              <a:rPr lang="en-US" altLang="zh-TW" sz="1000" dirty="0" err="1">
                <a:latin typeface="+mj-lt"/>
              </a:rPr>
              <a:t>Batja</a:t>
            </a:r>
            <a:r>
              <a:rPr lang="en-US" altLang="zh-TW" sz="1000" dirty="0">
                <a:latin typeface="+mj-lt"/>
              </a:rPr>
              <a:t> Mesquita, and Maria Gendron, “Context in emotion perception,” in </a:t>
            </a:r>
            <a:r>
              <a:rPr lang="en-US" altLang="zh-TW" sz="1000" i="1" dirty="0" err="1">
                <a:latin typeface="+mj-lt"/>
              </a:rPr>
              <a:t>Curr</a:t>
            </a:r>
            <a:r>
              <a:rPr lang="en-US" altLang="zh-TW" sz="1000" i="1" dirty="0">
                <a:latin typeface="+mj-lt"/>
              </a:rPr>
              <a:t>. Dir. in Psych. Science</a:t>
            </a:r>
            <a:r>
              <a:rPr lang="en-US" altLang="zh-TW" sz="1000" dirty="0">
                <a:latin typeface="+mj-lt"/>
              </a:rPr>
              <a:t>, 2011.</a:t>
            </a:r>
          </a:p>
          <a:p>
            <a:r>
              <a:rPr lang="en-US" altLang="zh-TW" sz="1000" dirty="0">
                <a:latin typeface="+mj-lt"/>
              </a:rPr>
              <a:t>[9] Elissa M Aminoff, </a:t>
            </a:r>
            <a:r>
              <a:rPr lang="en-US" altLang="zh-TW" sz="1000" dirty="0" err="1">
                <a:latin typeface="+mj-lt"/>
              </a:rPr>
              <a:t>Kestutis</a:t>
            </a:r>
            <a:r>
              <a:rPr lang="en-US" altLang="zh-TW" sz="1000" dirty="0">
                <a:latin typeface="+mj-lt"/>
              </a:rPr>
              <a:t> </a:t>
            </a:r>
            <a:r>
              <a:rPr lang="en-US" altLang="zh-TW" sz="1000" dirty="0" err="1">
                <a:latin typeface="+mj-lt"/>
              </a:rPr>
              <a:t>Kveraga</a:t>
            </a:r>
            <a:r>
              <a:rPr lang="en-US" altLang="zh-TW" sz="1000" dirty="0">
                <a:latin typeface="+mj-lt"/>
              </a:rPr>
              <a:t>, and Moshe Bar. “The role of the </a:t>
            </a:r>
            <a:r>
              <a:rPr lang="en-US" altLang="zh-TW" sz="1000" dirty="0" err="1">
                <a:latin typeface="+mj-lt"/>
              </a:rPr>
              <a:t>parahippocampal</a:t>
            </a:r>
            <a:r>
              <a:rPr lang="en-US" altLang="zh-TW" sz="1000" dirty="0">
                <a:latin typeface="+mj-lt"/>
              </a:rPr>
              <a:t> cortex in cognition,” in </a:t>
            </a:r>
            <a:r>
              <a:rPr lang="en-US" altLang="zh-TW" sz="1000" i="1" dirty="0">
                <a:latin typeface="+mj-lt"/>
              </a:rPr>
              <a:t>Trends in cognitive sciences</a:t>
            </a:r>
            <a:r>
              <a:rPr lang="en-US" altLang="zh-TW" sz="1000" dirty="0">
                <a:latin typeface="+mj-lt"/>
              </a:rPr>
              <a:t>, 2013.</a:t>
            </a:r>
            <a:endParaRPr lang="zh-TW" alt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8326307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 2">
      <a:majorFont>
        <a:latin typeface="Times"/>
        <a:ea typeface="標楷體"/>
        <a:cs typeface=""/>
      </a:majorFont>
      <a:minorFont>
        <a:latin typeface="Times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54640</TotalTime>
  <Words>8101</Words>
  <Application>Microsoft Macintosh PowerPoint</Application>
  <PresentationFormat>如螢幕大小 (4:3)</PresentationFormat>
  <Paragraphs>1916</Paragraphs>
  <Slides>74</Slides>
  <Notes>73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74</vt:i4>
      </vt:variant>
    </vt:vector>
  </HeadingPairs>
  <TitlesOfParts>
    <vt:vector size="85" baseType="lpstr">
      <vt:lpstr>標楷體</vt:lpstr>
      <vt:lpstr>Arial</vt:lpstr>
      <vt:lpstr>Calibri</vt:lpstr>
      <vt:lpstr>Calibri Light</vt:lpstr>
      <vt:lpstr>Cambria Math</vt:lpstr>
      <vt:lpstr>Times</vt:lpstr>
      <vt:lpstr>Times New Roman</vt:lpstr>
      <vt:lpstr>Wingdings</vt:lpstr>
      <vt:lpstr>Wingdings 2</vt:lpstr>
      <vt:lpstr>標準デザイン</vt:lpstr>
      <vt:lpstr>自訂設計</vt:lpstr>
      <vt:lpstr>Mental Disorder Detection for Schizophrenia Patients via Deep Visual Perception 透過深度視覺感知偵測思覺失調症患者的精神異常</vt:lpstr>
      <vt:lpstr>Outline</vt:lpstr>
      <vt:lpstr>Outline</vt:lpstr>
      <vt:lpstr>Introduction – Background (1 / 2)</vt:lpstr>
      <vt:lpstr>Introduction – Background (2 / 2)</vt:lpstr>
      <vt:lpstr>Introduction – Motivation (1 / 3)</vt:lpstr>
      <vt:lpstr>Introduction – Motivation (2 / 3)</vt:lpstr>
      <vt:lpstr>Introduction – Motivation (3 / 3)</vt:lpstr>
      <vt:lpstr>Introduction – Objective &amp; Challenges (1 / 2)</vt:lpstr>
      <vt:lpstr>Introduction – Objective &amp; Challenges (2 / 2)</vt:lpstr>
      <vt:lpstr>Introduction – Related Works (1 / 2) Emotion Recognition</vt:lpstr>
      <vt:lpstr>Introduction – Related Works (2 / 2) Depression Estimation</vt:lpstr>
      <vt:lpstr>Outline</vt:lpstr>
      <vt:lpstr>System Overview</vt:lpstr>
      <vt:lpstr>System Overview</vt:lpstr>
      <vt:lpstr>System Overview - Multi-task Learning</vt:lpstr>
      <vt:lpstr>Outline</vt:lpstr>
      <vt:lpstr>Cross-Modality Graph Convolutional Network (CMGCN)</vt:lpstr>
      <vt:lpstr>Cross-Modality Graph Convolutional Network (CMGCN)</vt:lpstr>
      <vt:lpstr>Cross-Modality Graph Convolutional Network (CMGCN) – Network Architecture </vt:lpstr>
      <vt:lpstr>Cross-Modality Graph Convolutional Network (CMGCN) – Build an affinity graph (1 / 2)</vt:lpstr>
      <vt:lpstr>Build an affinity graph (2 / 2)</vt:lpstr>
      <vt:lpstr>Cross-Modality Graph Convolutional Network (CMGCN) – Impose sampling scheme (1 / 5)</vt:lpstr>
      <vt:lpstr>Impose sampling scheme (2 / 5)</vt:lpstr>
      <vt:lpstr>Impose sampling scheme (3 / 5)</vt:lpstr>
      <vt:lpstr>Impose sampling scheme (4 / 5) </vt:lpstr>
      <vt:lpstr>Impose sampling scheme (5 / 5) </vt:lpstr>
      <vt:lpstr>Cross-Modality Graph Convolutional Network (CMGCN) – Integrate visual features (1 / 3)</vt:lpstr>
      <vt:lpstr>Integrate visual features (2 / 3)</vt:lpstr>
      <vt:lpstr>Integrate visual features (3 / 3)</vt:lpstr>
      <vt:lpstr>Outline</vt:lpstr>
      <vt:lpstr>Task-aware Objective Functions</vt:lpstr>
      <vt:lpstr>Task-aware objective functions</vt:lpstr>
      <vt:lpstr>Density loss for Emotion Recognition (1 / 4)</vt:lpstr>
      <vt:lpstr>Density loss for Emotion Recognition (2 / 4)</vt:lpstr>
      <vt:lpstr>Density loss for Emotion Recognition (3 / 4)</vt:lpstr>
      <vt:lpstr>Density loss for Emotion Recognition (4 / 4)</vt:lpstr>
      <vt:lpstr>Distributed Loss for Depression Estimation (1 / 3)</vt:lpstr>
      <vt:lpstr>Distributed Loss for Depression Estimation (2 / 3)</vt:lpstr>
      <vt:lpstr>Distributed Loss for Depression Estimation (3 / 3)</vt:lpstr>
      <vt:lpstr>Outline</vt:lpstr>
      <vt:lpstr>Emotion Passer for Knowledge Transfer</vt:lpstr>
      <vt:lpstr>Outline</vt:lpstr>
      <vt:lpstr>Mental Disorder Detection – Overview</vt:lpstr>
      <vt:lpstr>Mental Disorder Detection – Recording Prediction (2 / 3)</vt:lpstr>
      <vt:lpstr>Mental Disorder Detection – Recording Prediction (3 / 3)</vt:lpstr>
      <vt:lpstr>Mental Disorder Detection – Analysis Abnormal Mental Pattern (1 / 4)</vt:lpstr>
      <vt:lpstr>Mental Disorder Detection – Analysis Abnormal Mental Pattern (2 / 4)</vt:lpstr>
      <vt:lpstr>Mental Disorder Detection – Analysis Abnormal Mental Pattern (2 / 4)</vt:lpstr>
      <vt:lpstr>Mental Disorder Detection (2 / 3)</vt:lpstr>
      <vt:lpstr>Mental Disorder Detection (3 / 3)</vt:lpstr>
      <vt:lpstr>Outline</vt:lpstr>
      <vt:lpstr>Dataset – CAER [10]   Emotion Recognition </vt:lpstr>
      <vt:lpstr>Dataset – AVEC-14 [24]  Depression Estimation</vt:lpstr>
      <vt:lpstr>Evaluation Metric</vt:lpstr>
      <vt:lpstr>Ablation Studies (1 / 3)</vt:lpstr>
      <vt:lpstr>Ablation Studies (1 / 3)</vt:lpstr>
      <vt:lpstr>Ablation Studies (2 / 3)</vt:lpstr>
      <vt:lpstr>Ablation Studies (2 / 3)</vt:lpstr>
      <vt:lpstr>Ablation Studies (3 / 3)</vt:lpstr>
      <vt:lpstr>Comparison with State-Of-The-Art Emotion Recognition</vt:lpstr>
      <vt:lpstr>Comparison with State-Of-The-Art Depression Estimation</vt:lpstr>
      <vt:lpstr>Results on Schizophrenia Patients National Taiwan University Hospital (NTUH)</vt:lpstr>
      <vt:lpstr>Results on Schizophrenia Patients National Taiwan University Hospital (NTUH)</vt:lpstr>
      <vt:lpstr>Results on Schizophrenia Patients National Taiwan University Hospital (NTUH)</vt:lpstr>
      <vt:lpstr>Results on Schizophrenia Patients National Taiwan University Hospital (NTUH)</vt:lpstr>
      <vt:lpstr>Results on Schizophrenia Patients National Taiwan University Hospital (NTUH)</vt:lpstr>
      <vt:lpstr>Conclusions</vt:lpstr>
      <vt:lpstr>Conclusions</vt:lpstr>
      <vt:lpstr>CMGCN – Introduction</vt:lpstr>
      <vt:lpstr>Distributed Loss (3/ 3)</vt:lpstr>
      <vt:lpstr>System Overview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Violet</dc:title>
  <dc:creator>harupu</dc:creator>
  <cp:lastModifiedBy>Microsoft Office User</cp:lastModifiedBy>
  <cp:revision>4185</cp:revision>
  <cp:lastPrinted>2015-06-23T02:14:13Z</cp:lastPrinted>
  <dcterms:created xsi:type="dcterms:W3CDTF">2004-09-01T13:27:19Z</dcterms:created>
  <dcterms:modified xsi:type="dcterms:W3CDTF">2021-02-09T10:52:28Z</dcterms:modified>
</cp:coreProperties>
</file>